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5" r:id="rId4"/>
    <p:sldId id="267" r:id="rId5"/>
    <p:sldId id="266" r:id="rId6"/>
    <p:sldId id="268" r:id="rId7"/>
    <p:sldId id="273" r:id="rId8"/>
    <p:sldId id="269" r:id="rId9"/>
    <p:sldId id="270" r:id="rId10"/>
    <p:sldId id="271" r:id="rId11"/>
    <p:sldId id="274" r:id="rId12"/>
    <p:sldId id="282" r:id="rId13"/>
    <p:sldId id="275" r:id="rId14"/>
    <p:sldId id="276" r:id="rId15"/>
    <p:sldId id="272" r:id="rId16"/>
    <p:sldId id="285" r:id="rId17"/>
    <p:sldId id="284" r:id="rId18"/>
    <p:sldId id="286" r:id="rId19"/>
    <p:sldId id="277" r:id="rId20"/>
    <p:sldId id="287" r:id="rId21"/>
    <p:sldId id="278" r:id="rId22"/>
    <p:sldId id="283" r:id="rId23"/>
    <p:sldId id="280" r:id="rId24"/>
    <p:sldId id="281" r:id="rId25"/>
    <p:sldId id="279" r:id="rId26"/>
    <p:sldId id="262"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74" d="100"/>
          <a:sy n="74"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5299C2E-3BA8-524B-9239-04B76A6312E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 xmlns:a16="http://schemas.microsoft.com/office/drawing/2014/main" id="{D73997B3-8757-BD4B-84DE-A8DC84C46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 xmlns:a16="http://schemas.microsoft.com/office/drawing/2014/main" id="{575DF0B0-0127-A144-A815-56396629A9F7}"/>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5" name="Marcador de pie de página 4">
            <a:extLst>
              <a:ext uri="{FF2B5EF4-FFF2-40B4-BE49-F238E27FC236}">
                <a16:creationId xmlns="" xmlns:a16="http://schemas.microsoft.com/office/drawing/2014/main" id="{74666613-14DE-CD43-92AE-1BBA31C7825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16FF33F9-9E45-1643-8BFF-2B8E791A9101}"/>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01308838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F55E250-8181-334E-AE50-E02138C5638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29BB4B02-2146-F848-AFCA-B4010AA6F5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34B56FF8-EDF7-A845-9F41-3F4746EC4BFE}"/>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5" name="Marcador de pie de página 4">
            <a:extLst>
              <a:ext uri="{FF2B5EF4-FFF2-40B4-BE49-F238E27FC236}">
                <a16:creationId xmlns="" xmlns:a16="http://schemas.microsoft.com/office/drawing/2014/main" id="{C088F412-9E83-8742-9488-9C62328AAA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E72205F0-884B-434C-B4AF-84973A0905F3}"/>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55894384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F944D289-7F2A-724D-8DC6-89CFF13D35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14472D92-1D68-FC44-BE52-C8627D4B10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086CCC7D-CA74-134D-9363-3343616EC0C4}"/>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5" name="Marcador de pie de página 4">
            <a:extLst>
              <a:ext uri="{FF2B5EF4-FFF2-40B4-BE49-F238E27FC236}">
                <a16:creationId xmlns="" xmlns:a16="http://schemas.microsoft.com/office/drawing/2014/main" id="{78DCE886-5FE6-8142-87E3-29C7D292F4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886270E8-A40B-8A41-9C9E-C2A3D9159539}"/>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1613911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1E5E6C-017E-1445-90A1-457FC581DE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040BCC88-FAB3-B049-9C87-BFD96C5A161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E7B2C808-407F-104E-B9CC-778A6F418ECF}"/>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5" name="Marcador de pie de página 4">
            <a:extLst>
              <a:ext uri="{FF2B5EF4-FFF2-40B4-BE49-F238E27FC236}">
                <a16:creationId xmlns="" xmlns:a16="http://schemas.microsoft.com/office/drawing/2014/main" id="{EE209140-3540-3144-BBC1-F391F0939A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CE108ADE-A64A-5847-BBE9-3636610E2CA2}"/>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54658316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9CB49A-3B3F-BF4B-B41A-6C08182D3FE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F5F9266D-5D90-BE4F-A138-A5E80B0DB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32321747-574E-5E49-9E07-F02C4A11978E}"/>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5" name="Marcador de pie de página 4">
            <a:extLst>
              <a:ext uri="{FF2B5EF4-FFF2-40B4-BE49-F238E27FC236}">
                <a16:creationId xmlns="" xmlns:a16="http://schemas.microsoft.com/office/drawing/2014/main" id="{1A6EE84B-5A21-E54F-8A27-1004E41999B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DD651719-EF81-944E-AC28-0B2F4DC3EE97}"/>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49215785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DF3A6D-8423-9D4C-96E9-516BD08E386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F3861EBC-6F53-A84E-9652-D8037BB4B9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 xmlns:a16="http://schemas.microsoft.com/office/drawing/2014/main" id="{E8ABC599-9474-F04A-A559-C9B6140C60D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 xmlns:a16="http://schemas.microsoft.com/office/drawing/2014/main" id="{6BFE9F45-F83A-FB4A-93F0-7973B4DA9F91}"/>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6" name="Marcador de pie de página 5">
            <a:extLst>
              <a:ext uri="{FF2B5EF4-FFF2-40B4-BE49-F238E27FC236}">
                <a16:creationId xmlns="" xmlns:a16="http://schemas.microsoft.com/office/drawing/2014/main" id="{2B4ECD18-16AF-3C43-B51E-D87D8908BD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7820041D-092C-8743-AFB7-1E9BA031C7E6}"/>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921518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C96D708-61F5-0044-81BD-8FFC243B4FA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F11B37EB-A0F5-914E-B377-732B4E34C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70C1F5DD-2D65-4044-B44D-8BED0CA16FD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 xmlns:a16="http://schemas.microsoft.com/office/drawing/2014/main" id="{057B19E7-8FE7-DC4F-B6BB-A955F1CD4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5ED8071E-0087-AC49-A10C-D83FEB10694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 xmlns:a16="http://schemas.microsoft.com/office/drawing/2014/main" id="{96860131-39AA-A648-90CA-CBFDA0D1DE2C}"/>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8" name="Marcador de pie de página 7">
            <a:extLst>
              <a:ext uri="{FF2B5EF4-FFF2-40B4-BE49-F238E27FC236}">
                <a16:creationId xmlns="" xmlns:a16="http://schemas.microsoft.com/office/drawing/2014/main" id="{02373F84-5804-8248-994D-F97397CBEB4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 xmlns:a16="http://schemas.microsoft.com/office/drawing/2014/main" id="{121E2E30-C046-A54F-85DE-83EB3F40B6AD}"/>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3063306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9AD8BBE-47F2-DF4A-BD76-E08FA0D340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4353B192-C7ED-A34D-B04A-ADFF0EF4DE49}"/>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4" name="Marcador de pie de página 3">
            <a:extLst>
              <a:ext uri="{FF2B5EF4-FFF2-40B4-BE49-F238E27FC236}">
                <a16:creationId xmlns="" xmlns:a16="http://schemas.microsoft.com/office/drawing/2014/main" id="{E78174E4-892C-8849-B9AE-7A4462FFC0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 xmlns:a16="http://schemas.microsoft.com/office/drawing/2014/main" id="{719E1FA7-21E2-C449-96CD-D8C29CFD9CD4}"/>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01125797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C0E3BFE0-486D-8940-9731-22059F3DFF2D}"/>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3" name="Marcador de pie de página 2">
            <a:extLst>
              <a:ext uri="{FF2B5EF4-FFF2-40B4-BE49-F238E27FC236}">
                <a16:creationId xmlns="" xmlns:a16="http://schemas.microsoft.com/office/drawing/2014/main" id="{EFF6CD70-526F-C44E-8E8E-7DAEC76F738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 xmlns:a16="http://schemas.microsoft.com/office/drawing/2014/main" id="{8F92FF53-39ED-F146-B056-8B09BF1E0723}"/>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96283410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F7B082-7D66-4043-866B-AE10DA2742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A5C76904-9BA4-964E-A1C4-CBC99604A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 xmlns:a16="http://schemas.microsoft.com/office/drawing/2014/main" id="{F590A51E-6B32-4345-9704-90349908D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C8ABA50-9B5E-4743-B54E-B3FD0E4987B1}"/>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6" name="Marcador de pie de página 5">
            <a:extLst>
              <a:ext uri="{FF2B5EF4-FFF2-40B4-BE49-F238E27FC236}">
                <a16:creationId xmlns="" xmlns:a16="http://schemas.microsoft.com/office/drawing/2014/main" id="{F756C09C-5391-3949-8F00-7547496CEF3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E6454BA0-1A83-104F-A219-E8A9725CA63F}"/>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412348148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C3F0A06-7D0A-FE4A-BF8A-30D472C8C9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 xmlns:a16="http://schemas.microsoft.com/office/drawing/2014/main" id="{D2546660-A678-4540-91E3-AAA4A41D1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 xmlns:a16="http://schemas.microsoft.com/office/drawing/2014/main" id="{9098EF94-CD2F-BC49-89BC-345C8ED7A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735DA0C-34A0-9B45-86B1-BD1BCAFEAC57}"/>
              </a:ext>
            </a:extLst>
          </p:cNvPr>
          <p:cNvSpPr>
            <a:spLocks noGrp="1"/>
          </p:cNvSpPr>
          <p:nvPr>
            <p:ph type="dt" sz="half" idx="10"/>
          </p:nvPr>
        </p:nvSpPr>
        <p:spPr/>
        <p:txBody>
          <a:bodyPr/>
          <a:lstStyle/>
          <a:p>
            <a:fld id="{A4A55359-3E89-DD4C-8D7F-B0EB4FF6DC6C}" type="datetimeFigureOut">
              <a:rPr lang="es-CO" smtClean="0"/>
              <a:t>24/07/2020</a:t>
            </a:fld>
            <a:endParaRPr lang="es-CO"/>
          </a:p>
        </p:txBody>
      </p:sp>
      <p:sp>
        <p:nvSpPr>
          <p:cNvPr id="6" name="Marcador de pie de página 5">
            <a:extLst>
              <a:ext uri="{FF2B5EF4-FFF2-40B4-BE49-F238E27FC236}">
                <a16:creationId xmlns="" xmlns:a16="http://schemas.microsoft.com/office/drawing/2014/main" id="{A0C7C8DA-6E55-2542-A5F3-33D64A19694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5FEC2404-F25D-6147-9DBF-AA14C333DA75}"/>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44661041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D7C00008-EEF8-3E4D-A9FF-3912F2EEF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46A9EB07-51BE-4243-AA3E-F433048F9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08C295F0-FBEF-F04E-9DFC-009D36C73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55359-3E89-DD4C-8D7F-B0EB4FF6DC6C}" type="datetimeFigureOut">
              <a:rPr lang="es-CO" smtClean="0"/>
              <a:t>24/07/2020</a:t>
            </a:fld>
            <a:endParaRPr lang="es-CO"/>
          </a:p>
        </p:txBody>
      </p:sp>
      <p:sp>
        <p:nvSpPr>
          <p:cNvPr id="5" name="Marcador de pie de página 4">
            <a:extLst>
              <a:ext uri="{FF2B5EF4-FFF2-40B4-BE49-F238E27FC236}">
                <a16:creationId xmlns="" xmlns:a16="http://schemas.microsoft.com/office/drawing/2014/main" id="{DD1378A6-65C9-CB4F-8D1A-54407B19D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 xmlns:a16="http://schemas.microsoft.com/office/drawing/2014/main" id="{14EE2DC6-BCD7-ED44-AC18-56FEF6D23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136B5-2352-3342-95E8-70F3F36F5F75}" type="slidenum">
              <a:rPr lang="es-CO" smtClean="0"/>
              <a:t>‹Nº›</a:t>
            </a:fld>
            <a:endParaRPr lang="es-CO"/>
          </a:p>
        </p:txBody>
      </p:sp>
    </p:spTree>
    <p:extLst>
      <p:ext uri="{BB962C8B-B14F-4D97-AF65-F5344CB8AC3E}">
        <p14:creationId xmlns:p14="http://schemas.microsoft.com/office/powerpoint/2010/main" val="89148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508B639D-F1B7-AB41-B833-2136D82ACF91}"/>
              </a:ext>
            </a:extLst>
          </p:cNvPr>
          <p:cNvPicPr>
            <a:picLocks noChangeAspect="1"/>
          </p:cNvPicPr>
          <p:nvPr/>
        </p:nvPicPr>
        <p:blipFill rotWithShape="1">
          <a:blip r:embed="rId2"/>
          <a:srcRect t="1509"/>
          <a:stretch/>
        </p:blipFill>
        <p:spPr>
          <a:xfrm>
            <a:off x="0" y="128789"/>
            <a:ext cx="12192000" cy="6754470"/>
          </a:xfrm>
          <a:prstGeom prst="rect">
            <a:avLst/>
          </a:prstGeom>
        </p:spPr>
      </p:pic>
      <p:sp>
        <p:nvSpPr>
          <p:cNvPr id="6" name="Google Shape;90;p1">
            <a:extLst>
              <a:ext uri="{FF2B5EF4-FFF2-40B4-BE49-F238E27FC236}">
                <a16:creationId xmlns="" xmlns:a16="http://schemas.microsoft.com/office/drawing/2014/main" id="{652069A8-41DB-0A45-8319-34320E52830F}"/>
              </a:ext>
            </a:extLst>
          </p:cNvPr>
          <p:cNvSpPr txBox="1"/>
          <p:nvPr/>
        </p:nvSpPr>
        <p:spPr>
          <a:xfrm>
            <a:off x="5479703" y="1723046"/>
            <a:ext cx="6712297" cy="1731213"/>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n-US" sz="3600" b="1" i="1" dirty="0">
                <a:solidFill>
                  <a:srgbClr val="002060"/>
                </a:solidFill>
              </a:rPr>
              <a:t>Los medios, la alfabetización mediática y su relación con la democracia</a:t>
            </a:r>
            <a:endParaRPr sz="3600" dirty="0">
              <a:solidFill>
                <a:srgbClr val="002060"/>
              </a:solidFill>
              <a:latin typeface="Arial Black"/>
              <a:ea typeface="Arial Black"/>
              <a:cs typeface="Arial Black"/>
              <a:sym typeface="Arial Black"/>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36"/>
            <a:ext cx="5924282" cy="5280337"/>
          </a:xfrm>
          <a:prstGeom prst="rect">
            <a:avLst/>
          </a:prstGeom>
        </p:spPr>
      </p:pic>
    </p:spTree>
    <p:extLst>
      <p:ext uri="{BB962C8B-B14F-4D97-AF65-F5344CB8AC3E}">
        <p14:creationId xmlns:p14="http://schemas.microsoft.com/office/powerpoint/2010/main" val="381746748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461292" y="119002"/>
            <a:ext cx="7457079" cy="423280"/>
          </a:xfrm>
        </p:spPr>
        <p:txBody>
          <a:bodyPr>
            <a:noAutofit/>
          </a:bodyPr>
          <a:lstStyle/>
          <a:p>
            <a:pPr algn="ctr"/>
            <a:r>
              <a:rPr lang="fr-FR" sz="3600" b="1" i="1" dirty="0">
                <a:solidFill>
                  <a:srgbClr val="0000FF"/>
                </a:solidFill>
              </a:rPr>
              <a:t>Alfabetización Crítica Mediática (ACM)</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pPr marL="0" indent="0">
              <a:buNone/>
            </a:pPr>
            <a:endParaRPr lang="es-ES" dirty="0" smtClean="0"/>
          </a:p>
          <a:p>
            <a:endParaRPr lang="es-CO" dirty="0"/>
          </a:p>
        </p:txBody>
      </p:sp>
      <p:graphicFrame>
        <p:nvGraphicFramePr>
          <p:cNvPr id="7" name="Espace réservé du contenu 3">
            <a:extLst>
              <a:ext uri="{FF2B5EF4-FFF2-40B4-BE49-F238E27FC236}">
                <a16:creationId xmlns:a16="http://schemas.microsoft.com/office/drawing/2014/main" xmlns="" id="{0B7EF4C1-E526-4E3C-B313-FE4417731503}"/>
              </a:ext>
            </a:extLst>
          </p:cNvPr>
          <p:cNvGraphicFramePr>
            <a:graphicFrameLocks/>
          </p:cNvGraphicFramePr>
          <p:nvPr>
            <p:extLst>
              <p:ext uri="{D42A27DB-BD31-4B8C-83A1-F6EECF244321}">
                <p14:modId xmlns:p14="http://schemas.microsoft.com/office/powerpoint/2010/main" val="2568335752"/>
              </p:ext>
            </p:extLst>
          </p:nvPr>
        </p:nvGraphicFramePr>
        <p:xfrm>
          <a:off x="1" y="661283"/>
          <a:ext cx="12192000" cy="6196717"/>
        </p:xfrm>
        <a:graphic>
          <a:graphicData uri="http://schemas.openxmlformats.org/drawingml/2006/table">
            <a:tbl>
              <a:tblPr firstRow="1" bandRow="1">
                <a:tableStyleId>{5C22544A-7EE6-4342-B048-85BDC9FD1C3A}</a:tableStyleId>
              </a:tblPr>
              <a:tblGrid>
                <a:gridCol w="3806805">
                  <a:extLst>
                    <a:ext uri="{9D8B030D-6E8A-4147-A177-3AD203B41FA5}">
                      <a16:colId xmlns:a16="http://schemas.microsoft.com/office/drawing/2014/main" xmlns="" val="20000"/>
                    </a:ext>
                  </a:extLst>
                </a:gridCol>
                <a:gridCol w="8385195">
                  <a:extLst>
                    <a:ext uri="{9D8B030D-6E8A-4147-A177-3AD203B41FA5}">
                      <a16:colId xmlns:a16="http://schemas.microsoft.com/office/drawing/2014/main" xmlns="" val="20001"/>
                    </a:ext>
                  </a:extLst>
                </a:gridCol>
              </a:tblGrid>
              <a:tr h="483423">
                <a:tc>
                  <a:txBody>
                    <a:bodyPr/>
                    <a:lstStyle/>
                    <a:p>
                      <a:pPr algn="ctr"/>
                      <a:r>
                        <a:rPr lang="fr-FR" dirty="0" err="1"/>
                        <a:t>Preguntas</a:t>
                      </a:r>
                      <a:r>
                        <a:rPr lang="fr-FR" dirty="0"/>
                        <a:t> ACM</a:t>
                      </a:r>
                    </a:p>
                  </a:txBody>
                  <a:tcPr/>
                </a:tc>
                <a:tc>
                  <a:txBody>
                    <a:bodyPr/>
                    <a:lstStyle/>
                    <a:p>
                      <a:pPr algn="ctr"/>
                      <a:r>
                        <a:rPr lang="fr-FR" dirty="0"/>
                        <a:t>Conceptos ACM</a:t>
                      </a:r>
                    </a:p>
                  </a:txBody>
                  <a:tcPr/>
                </a:tc>
                <a:extLst>
                  <a:ext uri="{0D108BD9-81ED-4DB2-BD59-A6C34878D82A}">
                    <a16:rowId xmlns:a16="http://schemas.microsoft.com/office/drawing/2014/main" xmlns="" val="10000"/>
                  </a:ext>
                </a:extLst>
              </a:tr>
              <a:tr h="1087700">
                <a:tc>
                  <a:txBody>
                    <a:bodyPr/>
                    <a:lstStyle/>
                    <a:p>
                      <a:r>
                        <a:rPr lang="es-MX" sz="1600" i="1" noProof="0" dirty="0"/>
                        <a:t>1. Quienes son todas las personas posibles que eligió</a:t>
                      </a:r>
                      <a:r>
                        <a:rPr lang="es-MX" sz="1600" i="1" baseline="0" noProof="0" dirty="0"/>
                        <a:t> y colaboró en la construcción del texto</a:t>
                      </a:r>
                      <a:r>
                        <a:rPr lang="es-MX" sz="1600" i="1" noProof="0" dirty="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b="1" noProof="0" dirty="0"/>
                        <a:t>Constructivismo </a:t>
                      </a:r>
                      <a:r>
                        <a:rPr lang="es-MX" sz="1600" b="1" baseline="0" noProof="0" dirty="0"/>
                        <a:t>social</a:t>
                      </a:r>
                      <a:r>
                        <a:rPr lang="es-MX" sz="1600" b="1" noProof="0" dirty="0"/>
                        <a:t>:</a:t>
                      </a:r>
                      <a:r>
                        <a:rPr lang="es-MX" sz="1600" baseline="0" noProof="0" dirty="0"/>
                        <a:t> Toda la información es </a:t>
                      </a:r>
                      <a:r>
                        <a:rPr lang="es-MX" sz="1600" baseline="0" noProof="0" dirty="0" err="1"/>
                        <a:t>co</a:t>
                      </a:r>
                      <a:r>
                        <a:rPr lang="es-MX" sz="1600" baseline="0" noProof="0" dirty="0"/>
                        <a:t>- construida</a:t>
                      </a:r>
                      <a:r>
                        <a:rPr lang="es-MX" sz="1600" noProof="0" dirty="0"/>
                        <a:t> por individuos o grupos de individuos que lleva a cabo elecciones en contextos particulares. </a:t>
                      </a:r>
                    </a:p>
                  </a:txBody>
                  <a:tcPr/>
                </a:tc>
                <a:extLst>
                  <a:ext uri="{0D108BD9-81ED-4DB2-BD59-A6C34878D82A}">
                    <a16:rowId xmlns:a16="http://schemas.microsoft.com/office/drawing/2014/main" xmlns="" val="10001"/>
                  </a:ext>
                </a:extLst>
              </a:tr>
              <a:tr h="604277">
                <a:tc>
                  <a:txBody>
                    <a:bodyPr/>
                    <a:lstStyle/>
                    <a:p>
                      <a:r>
                        <a:rPr lang="es-MX" sz="1600" i="1" noProof="0" dirty="0"/>
                        <a:t>2. Cómo fue el texto construido, entregado y recibido?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b="1" noProof="0" dirty="0"/>
                        <a:t>Lenguajes</a:t>
                      </a:r>
                      <a:r>
                        <a:rPr lang="es-MX" sz="1600" b="1" baseline="0" noProof="0" dirty="0"/>
                        <a:t> </a:t>
                      </a:r>
                      <a:r>
                        <a:rPr lang="es-MX" sz="1600" b="1" noProof="0" dirty="0"/>
                        <a:t>/ Semiótica: </a:t>
                      </a:r>
                      <a:r>
                        <a:rPr lang="es-MX" sz="1600" b="0" noProof="0" dirty="0"/>
                        <a:t>Cada</a:t>
                      </a:r>
                      <a:r>
                        <a:rPr lang="es-MX" sz="1600" b="0" baseline="0" noProof="0" dirty="0"/>
                        <a:t> medio tiene su propio lenguaje con gramáticas y semántica e</a:t>
                      </a:r>
                      <a:r>
                        <a:rPr lang="es-MX" sz="1600" noProof="0" dirty="0"/>
                        <a:t>specífica.</a:t>
                      </a:r>
                    </a:p>
                  </a:txBody>
                  <a:tcPr/>
                </a:tc>
                <a:extLst>
                  <a:ext uri="{0D108BD9-81ED-4DB2-BD59-A6C34878D82A}">
                    <a16:rowId xmlns:a16="http://schemas.microsoft.com/office/drawing/2014/main" xmlns="" val="10002"/>
                  </a:ext>
                </a:extLst>
              </a:tr>
              <a:tr h="845989">
                <a:tc>
                  <a:txBody>
                    <a:bodyPr/>
                    <a:lstStyle/>
                    <a:p>
                      <a:r>
                        <a:rPr lang="es-MX" sz="1600" i="1" noProof="0" dirty="0"/>
                        <a:t>3. Cómo</a:t>
                      </a:r>
                      <a:r>
                        <a:rPr lang="es-MX" sz="1600" i="1" baseline="0" noProof="0" dirty="0"/>
                        <a:t> este texto en específico podría ser interpretado </a:t>
                      </a:r>
                      <a:r>
                        <a:rPr lang="es-MX" sz="1600" i="1" noProof="0" dirty="0"/>
                        <a:t>de otra forma?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b="1" noProof="0" dirty="0"/>
                        <a:t>Audiencia / Posicionalidad:</a:t>
                      </a:r>
                      <a:r>
                        <a:rPr lang="es-MX" sz="1600" b="1" baseline="0" noProof="0" dirty="0"/>
                        <a:t> </a:t>
                      </a:r>
                      <a:r>
                        <a:rPr lang="es-MX" sz="1600" b="0" baseline="0" noProof="0" dirty="0"/>
                        <a:t>Grupos e individuos</a:t>
                      </a:r>
                      <a:r>
                        <a:rPr lang="es-MX" sz="1600" noProof="0" dirty="0"/>
                        <a:t> entienden los mensajes de medios de forma similar o de forma diferente de acuerdo con cada contexto específico</a:t>
                      </a:r>
                    </a:p>
                  </a:txBody>
                  <a:tcPr/>
                </a:tc>
                <a:extLst>
                  <a:ext uri="{0D108BD9-81ED-4DB2-BD59-A6C34878D82A}">
                    <a16:rowId xmlns:a16="http://schemas.microsoft.com/office/drawing/2014/main" xmlns="" val="10003"/>
                  </a:ext>
                </a:extLst>
              </a:tr>
              <a:tr h="1329412">
                <a:tc>
                  <a:txBody>
                    <a:bodyPr/>
                    <a:lstStyle/>
                    <a:p>
                      <a:r>
                        <a:rPr lang="es-MX" sz="1600" i="1" noProof="0" dirty="0"/>
                        <a:t>4. Cuáles son</a:t>
                      </a:r>
                      <a:r>
                        <a:rPr lang="es-MX" sz="1600" i="1" baseline="0" noProof="0" dirty="0"/>
                        <a:t> los valores, puntos de vista e ideologías </a:t>
                      </a:r>
                      <a:r>
                        <a:rPr lang="es-MX" sz="1600" i="1" noProof="0" dirty="0"/>
                        <a:t>que están representadas o silenciadas por este</a:t>
                      </a:r>
                      <a:r>
                        <a:rPr lang="es-MX" sz="1600" i="1" baseline="0" noProof="0" dirty="0"/>
                        <a:t> texto o influidas por el medio</a:t>
                      </a:r>
                      <a:r>
                        <a:rPr lang="es-MX" sz="1600" i="1" noProof="0" dirty="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b="1" noProof="0" dirty="0"/>
                        <a:t>Políticas de Representación: </a:t>
                      </a:r>
                      <a:r>
                        <a:rPr lang="es-MX" sz="1600" b="0" noProof="0" dirty="0"/>
                        <a:t>Los mensajes de los medios, y el medio por el cuál los mensajes son enviados, tienen un punto de vista, o participan de un prejuicio, y como</a:t>
                      </a:r>
                      <a:r>
                        <a:rPr lang="es-MX" sz="1600" b="0" baseline="0" noProof="0" dirty="0"/>
                        <a:t> tal apoyan o disputan las jerarquías dominantes de poder, privilegio o placer.</a:t>
                      </a:r>
                      <a:endParaRPr lang="es-MX" sz="1600" noProof="0" dirty="0"/>
                    </a:p>
                  </a:txBody>
                  <a:tcPr/>
                </a:tc>
                <a:extLst>
                  <a:ext uri="{0D108BD9-81ED-4DB2-BD59-A6C34878D82A}">
                    <a16:rowId xmlns:a16="http://schemas.microsoft.com/office/drawing/2014/main" xmlns="" val="10004"/>
                  </a:ext>
                </a:extLst>
              </a:tr>
              <a:tr h="845989">
                <a:tc>
                  <a:txBody>
                    <a:bodyPr/>
                    <a:lstStyle/>
                    <a:p>
                      <a:r>
                        <a:rPr lang="es-MX" sz="1600" i="1" noProof="0" dirty="0"/>
                        <a:t>5. Porqué razón fue creado o compartido este texto?</a:t>
                      </a:r>
                    </a:p>
                    <a:p>
                      <a:endParaRPr lang="es-MX" sz="1600" noProof="0" dirty="0"/>
                    </a:p>
                  </a:txBody>
                  <a:tcPr/>
                </a:tc>
                <a:tc>
                  <a:txBody>
                    <a:bodyPr/>
                    <a:lstStyle/>
                    <a:p>
                      <a:r>
                        <a:rPr lang="es-MX" sz="1600" b="1" noProof="0" dirty="0"/>
                        <a:t>Producción / Instituciones:</a:t>
                      </a:r>
                      <a:r>
                        <a:rPr lang="es-MX" sz="1600" b="1" baseline="0" noProof="0" dirty="0"/>
                        <a:t> </a:t>
                      </a:r>
                      <a:r>
                        <a:rPr lang="es-MX" sz="1600" b="0" baseline="0" noProof="0" dirty="0"/>
                        <a:t>Todos los textos mediáticos tienen un propósito (la mayoría de las veces comercial o político)</a:t>
                      </a:r>
                      <a:r>
                        <a:rPr lang="es-MX" sz="1600" baseline="0" noProof="0" dirty="0"/>
                        <a:t> que ha sido planeado por los creadores </a:t>
                      </a:r>
                      <a:r>
                        <a:rPr lang="es-MX" sz="1600" noProof="0" dirty="0"/>
                        <a:t>o los sistemas en los que los textos operan.</a:t>
                      </a:r>
                    </a:p>
                  </a:txBody>
                  <a:tcPr/>
                </a:tc>
                <a:extLst>
                  <a:ext uri="{0D108BD9-81ED-4DB2-BD59-A6C34878D82A}">
                    <a16:rowId xmlns:a16="http://schemas.microsoft.com/office/drawing/2014/main" xmlns="" val="10005"/>
                  </a:ext>
                </a:extLst>
              </a:tr>
              <a:tr h="999927">
                <a:tc>
                  <a:txBody>
                    <a:bodyPr/>
                    <a:lstStyle/>
                    <a:p>
                      <a:r>
                        <a:rPr lang="es-MX" sz="1600" i="1" noProof="0" dirty="0"/>
                        <a:t>6. A</a:t>
                      </a:r>
                      <a:r>
                        <a:rPr lang="es-MX" sz="1600" i="1" baseline="0" noProof="0" dirty="0"/>
                        <a:t> quién o quienes el favorece o desfavorece este texto</a:t>
                      </a:r>
                      <a:r>
                        <a:rPr lang="es-MX" sz="1600" i="1" noProof="0" dirty="0"/>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b="1" noProof="0" dirty="0"/>
                        <a:t>Justicia Social:</a:t>
                      </a:r>
                      <a:r>
                        <a:rPr lang="es-MX" sz="1600" b="1" baseline="0" noProof="0" dirty="0"/>
                        <a:t> </a:t>
                      </a:r>
                      <a:r>
                        <a:rPr lang="es-MX" sz="1600" b="0" baseline="0" noProof="0" dirty="0"/>
                        <a:t>La cultura mediática es un terreno de lucha que perpetua o reproduce ideas, negativas o positivas, sobre la gente, grupos y o temas. Nunca es un terreno neutral.</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10243259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1725770" y="0"/>
            <a:ext cx="9259910" cy="1107158"/>
          </a:xfrm>
        </p:spPr>
        <p:txBody>
          <a:bodyPr>
            <a:noAutofit/>
          </a:bodyPr>
          <a:lstStyle/>
          <a:p>
            <a:pPr algn="ctr"/>
            <a:r>
              <a:rPr lang="en-CA" sz="3600" b="1" dirty="0"/>
              <a:t>Proyecto de Medios: Los profesores, los medios y la alfabetización mediática</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1075386" y="1686708"/>
            <a:ext cx="10560677" cy="5597536"/>
          </a:xfrm>
        </p:spPr>
        <p:txBody>
          <a:bodyPr>
            <a:normAutofit/>
          </a:bodyPr>
          <a:lstStyle/>
          <a:p>
            <a:r>
              <a:rPr lang="es-MX" i="1" dirty="0" smtClean="0">
                <a:latin typeface="Garamond" panose="02020404030301010803" pitchFamily="18" charset="0"/>
                <a:cs typeface="Times New Roman" panose="02020603050405020304" pitchFamily="18" charset="0"/>
              </a:rPr>
              <a:t>Las personas con altos niveles de alfabetización mediática tendrán una mejor comprensión del mundo, tenderán con mayor facilidad a adoptar una posición, a tomar sus propias conclusiones, a distinguir entre la verdad y la ficción, a no seguir las tendencias, y a tener una opinión mejor informada y mejor juicio sobre cuestiones importantes. Por otro lado, las personas con bajos niveles de alfabetización mediática serán vulnerables, más manipulables, y tendrá complicaciones para digerir la información que reciben.</a:t>
            </a:r>
          </a:p>
          <a:p>
            <a:pPr marL="0" indent="0">
              <a:buNone/>
            </a:pPr>
            <a:r>
              <a:rPr lang="es-MX" dirty="0" smtClean="0">
                <a:latin typeface="Garamond" panose="02020404030301010803" pitchFamily="18" charset="0"/>
                <a:cs typeface="Times New Roman" panose="02020603050405020304" pitchFamily="18" charset="0"/>
              </a:rPr>
              <a:t>                 (Jack, profesor-participante en la investigación)</a:t>
            </a:r>
          </a:p>
          <a:p>
            <a:endParaRPr lang="es-MX" dirty="0">
              <a:latin typeface="Garamond" panose="02020404030301010803" pitchFamily="18" charset="0"/>
            </a:endParaRPr>
          </a:p>
          <a:p>
            <a:pPr marL="0" indent="0">
              <a:buNone/>
            </a:pPr>
            <a:endParaRPr lang="es-ES" dirty="0"/>
          </a:p>
          <a:p>
            <a:pPr marL="0" indent="0" algn="just">
              <a:buNone/>
            </a:pPr>
            <a:endParaRPr lang="es-ES" dirty="0"/>
          </a:p>
          <a:p>
            <a:endParaRPr lang="es-ES" dirty="0"/>
          </a:p>
          <a:p>
            <a:pPr marL="0" indent="0">
              <a:buNone/>
            </a:pPr>
            <a:endParaRPr lang="es-CO" dirty="0"/>
          </a:p>
        </p:txBody>
      </p:sp>
    </p:spTree>
    <p:extLst>
      <p:ext uri="{BB962C8B-B14F-4D97-AF65-F5344CB8AC3E}">
        <p14:creationId xmlns:p14="http://schemas.microsoft.com/office/powerpoint/2010/main" val="3633227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1725770" y="0"/>
            <a:ext cx="9259910" cy="1107158"/>
          </a:xfrm>
        </p:spPr>
        <p:txBody>
          <a:bodyPr>
            <a:noAutofit/>
          </a:bodyPr>
          <a:lstStyle/>
          <a:p>
            <a:pPr algn="ctr"/>
            <a:r>
              <a:rPr lang="en-CA" sz="3600" b="1" dirty="0"/>
              <a:t>Proyecto de Medios: Los profesores, los medios y la alfabetización mediática</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296214" y="1107158"/>
            <a:ext cx="11616744" cy="5597536"/>
          </a:xfrm>
        </p:spPr>
        <p:txBody>
          <a:bodyPr>
            <a:normAutofit/>
          </a:bodyPr>
          <a:lstStyle/>
          <a:p>
            <a:endParaRPr lang="es-MX" dirty="0">
              <a:latin typeface="Garamond" panose="02020404030301010803" pitchFamily="18" charset="0"/>
            </a:endParaRPr>
          </a:p>
          <a:p>
            <a:r>
              <a:rPr lang="es-MX" dirty="0">
                <a:latin typeface="Garamond" panose="02020404030301010803" pitchFamily="18" charset="0"/>
                <a:cs typeface="Times New Roman" panose="02020603050405020304" pitchFamily="18" charset="0"/>
              </a:rPr>
              <a:t>PROYECTO DE MEDIOS</a:t>
            </a:r>
            <a:r>
              <a:rPr lang="es-MX" dirty="0" smtClean="0">
                <a:latin typeface="Garamond" panose="02020404030301010803" pitchFamily="18" charset="0"/>
                <a:cs typeface="Times New Roman" panose="02020603050405020304" pitchFamily="18" charset="0"/>
              </a:rPr>
              <a:t>:</a:t>
            </a:r>
          </a:p>
          <a:p>
            <a:pPr marL="0" indent="0">
              <a:buNone/>
            </a:pPr>
            <a:endParaRPr lang="es-MX" dirty="0">
              <a:latin typeface="Garamond" panose="02020404030301010803" pitchFamily="18" charset="0"/>
              <a:cs typeface="Times New Roman" panose="02020603050405020304" pitchFamily="18" charset="0"/>
            </a:endParaRPr>
          </a:p>
          <a:p>
            <a:pPr marL="171450" indent="-171450"/>
            <a:r>
              <a:rPr lang="es-MX" dirty="0">
                <a:latin typeface="Garamond" panose="02020404030301010803" pitchFamily="18" charset="0"/>
                <a:cs typeface="Times New Roman" panose="02020603050405020304" pitchFamily="18" charset="0"/>
              </a:rPr>
              <a:t>¿</a:t>
            </a:r>
            <a:r>
              <a:rPr lang="es-MX" dirty="0">
                <a:solidFill>
                  <a:srgbClr val="000000"/>
                </a:solidFill>
                <a:latin typeface="Garamond" panose="02020404030301010803" pitchFamily="18" charset="0"/>
                <a:cs typeface="Times New Roman" panose="02020603050405020304" pitchFamily="18" charset="0"/>
              </a:rPr>
              <a:t>Cuál es el contexto de la noticia?</a:t>
            </a:r>
          </a:p>
          <a:p>
            <a:pPr marL="171450" indent="-171450"/>
            <a:r>
              <a:rPr lang="es-MX" dirty="0">
                <a:solidFill>
                  <a:srgbClr val="000000"/>
                </a:solidFill>
                <a:latin typeface="Garamond" panose="02020404030301010803" pitchFamily="18" charset="0"/>
                <a:cs typeface="Times New Roman" panose="02020603050405020304" pitchFamily="18" charset="0"/>
              </a:rPr>
              <a:t>¿Qué perspectivas se han dilucidado?</a:t>
            </a:r>
          </a:p>
          <a:p>
            <a:pPr marL="171450" indent="-171450"/>
            <a:r>
              <a:rPr lang="es-MX" dirty="0">
                <a:solidFill>
                  <a:srgbClr val="000000"/>
                </a:solidFill>
                <a:latin typeface="Garamond" panose="02020404030301010803" pitchFamily="18" charset="0"/>
                <a:cs typeface="Times New Roman" panose="02020603050405020304" pitchFamily="18" charset="0"/>
              </a:rPr>
              <a:t>¿Varían las noticias entre un medio y otro o </a:t>
            </a:r>
            <a:r>
              <a:rPr lang="es-MX" dirty="0">
                <a:latin typeface="Garamond" panose="02020404030301010803" pitchFamily="18" charset="0"/>
                <a:cs typeface="Times New Roman" panose="02020603050405020304" pitchFamily="18" charset="0"/>
              </a:rPr>
              <a:t>entre noticiario y noticiario?</a:t>
            </a:r>
          </a:p>
          <a:p>
            <a:pPr marL="171450" indent="-171450"/>
            <a:r>
              <a:rPr lang="es-MX" dirty="0">
                <a:latin typeface="Garamond" panose="02020404030301010803" pitchFamily="18" charset="0"/>
                <a:cs typeface="Times New Roman" panose="02020603050405020304" pitchFamily="18" charset="0"/>
              </a:rPr>
              <a:t>¿Cómo es la raza (y la justicia social) representada?</a:t>
            </a:r>
          </a:p>
          <a:p>
            <a:pPr marL="171450" indent="-171450"/>
            <a:r>
              <a:rPr lang="es-MX" dirty="0">
                <a:latin typeface="Garamond" panose="02020404030301010803" pitchFamily="18" charset="0"/>
                <a:cs typeface="Times New Roman" panose="02020603050405020304" pitchFamily="18" charset="0"/>
              </a:rPr>
              <a:t>¿Cuáles son los puntos de vista de los políticos?</a:t>
            </a:r>
          </a:p>
          <a:p>
            <a:pPr marL="171450" indent="-171450"/>
            <a:r>
              <a:rPr lang="es-MX" dirty="0">
                <a:latin typeface="Garamond" panose="02020404030301010803" pitchFamily="18" charset="0"/>
                <a:cs typeface="Times New Roman" panose="02020603050405020304" pitchFamily="18" charset="0"/>
              </a:rPr>
              <a:t>¿Cómo se relacionan los medios de comunicación con la educación?</a:t>
            </a:r>
          </a:p>
          <a:p>
            <a:pPr marL="0" indent="0">
              <a:buNone/>
            </a:pPr>
            <a:endParaRPr lang="es-ES" dirty="0"/>
          </a:p>
          <a:p>
            <a:pPr marL="0" indent="0" algn="just">
              <a:buNone/>
            </a:pPr>
            <a:endParaRPr lang="es-ES" dirty="0"/>
          </a:p>
          <a:p>
            <a:endParaRPr lang="es-ES" dirty="0"/>
          </a:p>
          <a:p>
            <a:pPr marL="0" indent="0">
              <a:buNone/>
            </a:pPr>
            <a:endParaRPr lang="es-CO"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75" y="1220547"/>
            <a:ext cx="2781837" cy="2239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30250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1000"/>
                                        <p:tgtEl>
                                          <p:spTgt spid="6">
                                            <p:txEl>
                                              <p:pRg st="7" end="7"/>
                                            </p:txEl>
                                          </p:spTgt>
                                        </p:tgtEl>
                                      </p:cBhvr>
                                    </p:animEffect>
                                    <p:anim calcmode="lin" valueType="num">
                                      <p:cBhvr>
                                        <p:cTn id="4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en-US" sz="3600" b="1" i="1" dirty="0"/>
              <a:t>Desarrollando una perspectiva crítica</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7" name="Marcador de contenido 2">
            <a:extLst>
              <a:ext uri="{FF2B5EF4-FFF2-40B4-BE49-F238E27FC236}">
                <a16:creationId xmlns:a16="http://schemas.microsoft.com/office/drawing/2014/main" xmlns="" id="{6F04B14D-5FE1-432C-A486-26364867F43C}"/>
              </a:ext>
            </a:extLst>
          </p:cNvPr>
          <p:cNvSpPr txBox="1">
            <a:spLocks/>
          </p:cNvSpPr>
          <p:nvPr/>
        </p:nvSpPr>
        <p:spPr>
          <a:xfrm>
            <a:off x="331304" y="1305339"/>
            <a:ext cx="6969347" cy="5552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s-MX" sz="2000" dirty="0" smtClean="0">
                <a:latin typeface="Times New Roman" panose="02020603050405020304" pitchFamily="18" charset="0"/>
                <a:cs typeface="Times New Roman" panose="02020603050405020304" pitchFamily="18" charset="0"/>
              </a:rPr>
              <a:t> ¿Cómo son los medios de comunicación y las noticias interpretadas, consumidas y utilizadas, y cuál es su impacto sobre la hegemonía, la discriminación y la justicia social?</a:t>
            </a:r>
          </a:p>
          <a:p>
            <a:pPr marL="0" indent="0">
              <a:buFont typeface="Arial" panose="020B0604020202020204" pitchFamily="34" charset="0"/>
              <a:buNone/>
            </a:pPr>
            <a:endParaRPr lang="es-MX"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s-MX" sz="2000" dirty="0">
                <a:latin typeface="Times New Roman" panose="02020603050405020304" pitchFamily="18" charset="0"/>
                <a:cs typeface="Times New Roman" panose="02020603050405020304" pitchFamily="18" charset="0"/>
              </a:rPr>
              <a:t>U</a:t>
            </a:r>
            <a:r>
              <a:rPr lang="es-MX" sz="2000" dirty="0" smtClean="0">
                <a:latin typeface="Times New Roman" panose="02020603050405020304" pitchFamily="18" charset="0"/>
                <a:cs typeface="Times New Roman" panose="02020603050405020304" pitchFamily="18" charset="0"/>
              </a:rPr>
              <a:t>n análisis factorial, que enfatiza los factores  económicos, sociales, políticos y educativos;</a:t>
            </a:r>
          </a:p>
          <a:p>
            <a:pPr marL="171450" indent="-171450"/>
            <a:endParaRPr lang="es-MX"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Un análisis  de punto de vista de los implicados  (</a:t>
            </a:r>
            <a:r>
              <a:rPr lang="es-MX" sz="2000" dirty="0" err="1" smtClean="0">
                <a:latin typeface="Times New Roman" panose="02020603050405020304" pitchFamily="18" charset="0"/>
                <a:cs typeface="Times New Roman" panose="02020603050405020304" pitchFamily="18" charset="0"/>
              </a:rPr>
              <a:t>stakeholder</a:t>
            </a:r>
            <a:r>
              <a:rPr lang="es-MX" sz="2000" dirty="0" smtClean="0">
                <a:latin typeface="Times New Roman" panose="02020603050405020304" pitchFamily="18" charset="0"/>
                <a:cs typeface="Times New Roman" panose="02020603050405020304" pitchFamily="18" charset="0"/>
              </a:rPr>
              <a:t> analysis), que busca entender los puntos de vista de los diferentes actores involucrados (por ejemplo minorías, profesores/as, estudiantes, administradores/as)</a:t>
            </a:r>
          </a:p>
          <a:p>
            <a:pPr marL="0" indent="0">
              <a:buNone/>
            </a:pPr>
            <a:endParaRPr lang="es-MX" sz="8000" dirty="0" smtClean="0">
              <a:latin typeface="Times New Roman" panose="02020603050405020304" pitchFamily="18" charset="0"/>
              <a:cs typeface="Times New Roman" panose="02020603050405020304" pitchFamily="18" charset="0"/>
            </a:endParaRPr>
          </a:p>
          <a:p>
            <a:endParaRPr lang="es-CO" dirty="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955" y="1285701"/>
            <a:ext cx="3865691" cy="4373965"/>
          </a:xfrm>
          <a:prstGeom prst="rect">
            <a:avLst/>
          </a:prstGeom>
        </p:spPr>
      </p:pic>
    </p:spTree>
    <p:extLst>
      <p:ext uri="{BB962C8B-B14F-4D97-AF65-F5344CB8AC3E}">
        <p14:creationId xmlns:p14="http://schemas.microsoft.com/office/powerpoint/2010/main" val="3547020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en-US" sz="3600" b="1" i="1" dirty="0"/>
              <a:t>Desarrollando una perspectiva crítica</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6412606"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6F04B14D-5FE1-432C-A486-26364867F43C}"/>
              </a:ext>
            </a:extLst>
          </p:cNvPr>
          <p:cNvSpPr txBox="1">
            <a:spLocks/>
          </p:cNvSpPr>
          <p:nvPr/>
        </p:nvSpPr>
        <p:spPr>
          <a:xfrm>
            <a:off x="331304" y="927652"/>
            <a:ext cx="7434657" cy="5552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MX" sz="5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s-MX" sz="2000" dirty="0" smtClean="0">
                <a:latin typeface="Times New Roman" panose="02020603050405020304" pitchFamily="18" charset="0"/>
                <a:cs typeface="Times New Roman" panose="02020603050405020304" pitchFamily="18" charset="0"/>
              </a:rPr>
              <a:t>Un análisis ideológico que examine las consideraciones ideológicas y los principios que apuntalan problemáticas y consideraciones diversas</a:t>
            </a:r>
          </a:p>
          <a:p>
            <a:pPr marL="171450" indent="-171450"/>
            <a:endParaRPr lang="es-MX"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s-MX" sz="2000" dirty="0">
                <a:latin typeface="Times New Roman" panose="02020603050405020304" pitchFamily="18" charset="0"/>
                <a:cs typeface="Times New Roman" panose="02020603050405020304" pitchFamily="18" charset="0"/>
              </a:rPr>
              <a:t>U</a:t>
            </a:r>
            <a:r>
              <a:rPr lang="es-MX" sz="2000" dirty="0" smtClean="0">
                <a:latin typeface="Times New Roman" panose="02020603050405020304" pitchFamily="18" charset="0"/>
                <a:cs typeface="Times New Roman" panose="02020603050405020304" pitchFamily="18" charset="0"/>
              </a:rPr>
              <a:t>n análisis de sesgo, que ilustra cómo cada uno tiene sesgos, y que los fenómenos sociales no debe ser abordado con neutralidad.</a:t>
            </a:r>
          </a:p>
          <a:p>
            <a:pPr marL="171450" indent="-171450"/>
            <a:endParaRPr lang="es-MX"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s-MX" sz="2000" dirty="0">
                <a:latin typeface="Times New Roman" panose="02020603050405020304" pitchFamily="18" charset="0"/>
                <a:cs typeface="Times New Roman" panose="02020603050405020304" pitchFamily="18" charset="0"/>
              </a:rPr>
              <a:t>U</a:t>
            </a:r>
            <a:r>
              <a:rPr lang="es-MX" sz="2000" dirty="0" smtClean="0">
                <a:latin typeface="Times New Roman" panose="02020603050405020304" pitchFamily="18" charset="0"/>
                <a:cs typeface="Times New Roman" panose="02020603050405020304" pitchFamily="18" charset="0"/>
              </a:rPr>
              <a:t>n análisis de las relaciones  de poder, que elucida la forma en que las relaciones de poder (desiguales) están incrustados en los medios de comunicación y en los procesos de toma de decisiones</a:t>
            </a:r>
          </a:p>
          <a:p>
            <a:endParaRPr lang="es-CO"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356" y="1399179"/>
            <a:ext cx="4383512" cy="3438525"/>
          </a:xfrm>
          <a:prstGeom prst="rect">
            <a:avLst/>
          </a:prstGeom>
        </p:spPr>
      </p:pic>
    </p:spTree>
    <p:extLst>
      <p:ext uri="{BB962C8B-B14F-4D97-AF65-F5344CB8AC3E}">
        <p14:creationId xmlns:p14="http://schemas.microsoft.com/office/powerpoint/2010/main" val="1146269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153306"/>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b="1" i="1" dirty="0"/>
              <a:t>El contexto para la educación mediática</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DA632798-888E-414A-BB6D-9D08AA86C073}"/>
              </a:ext>
            </a:extLst>
          </p:cNvPr>
          <p:cNvSpPr txBox="1">
            <a:spLocks/>
          </p:cNvSpPr>
          <p:nvPr/>
        </p:nvSpPr>
        <p:spPr>
          <a:xfrm>
            <a:off x="838200" y="1435988"/>
            <a:ext cx="5665631" cy="341934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3100" i="1" dirty="0" smtClean="0"/>
              <a:t>Tratar</a:t>
            </a:r>
            <a:r>
              <a:rPr lang="es-MX" sz="3100" dirty="0" smtClean="0"/>
              <a:t> a los ciudadanos como consumidores, y la participación ciudadana como meramente un asunto de elección entre las limitadas opciones  que se ofrecen, reduce el poder de las y los ciudadanos para fortalecer la democracia ,y miente a los ciudadanos sobre el liderazgo que se necesita para construir un gobierno legítimo efectivo y responsable.</a:t>
            </a:r>
          </a:p>
          <a:p>
            <a:pPr algn="just"/>
            <a:endParaRPr lang="es-MX" sz="2300" dirty="0" smtClean="0"/>
          </a:p>
          <a:p>
            <a:pPr marL="0" indent="0">
              <a:buNone/>
            </a:pPr>
            <a:endParaRPr lang="es-MX" sz="2300" dirty="0" smtClean="0"/>
          </a:p>
          <a:p>
            <a:pPr marL="0" indent="0">
              <a:buFont typeface="Arial" panose="020B0604020202020204" pitchFamily="34" charset="0"/>
              <a:buNone/>
            </a:pPr>
            <a:endParaRPr lang="es-MX" sz="7200" dirty="0" smtClean="0"/>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6110" t="10140" r="11865" b="4976"/>
          <a:stretch/>
        </p:blipFill>
        <p:spPr>
          <a:xfrm>
            <a:off x="7035621" y="946103"/>
            <a:ext cx="4224271" cy="4254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2751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b="1" i="1" dirty="0"/>
              <a:t>El contexto para la educación mediática</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DA632798-888E-414A-BB6D-9D08AA86C073}"/>
              </a:ext>
            </a:extLst>
          </p:cNvPr>
          <p:cNvSpPr txBox="1">
            <a:spLocks/>
          </p:cNvSpPr>
          <p:nvPr/>
        </p:nvSpPr>
        <p:spPr>
          <a:xfrm>
            <a:off x="6096000" y="1397817"/>
            <a:ext cx="6006223" cy="3770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MX" sz="2300" dirty="0" smtClean="0"/>
          </a:p>
          <a:p>
            <a:pPr algn="just"/>
            <a:r>
              <a:rPr lang="es-MX" dirty="0" smtClean="0"/>
              <a:t>El </a:t>
            </a:r>
            <a:r>
              <a:rPr lang="es-MX" i="1" dirty="0" smtClean="0"/>
              <a:t>discurso público </a:t>
            </a:r>
            <a:r>
              <a:rPr lang="es-MX" dirty="0" smtClean="0"/>
              <a:t>dominado por historias sensacionalistas convierte las campañas políticas en una especie de teatro y la política en un espectáculo. Los/as votantes se vuelven cínicos/as o apáticos/as, o ambos.</a:t>
            </a:r>
          </a:p>
          <a:p>
            <a:endParaRPr lang="es-MX" sz="2300" dirty="0" smtClean="0"/>
          </a:p>
          <a:p>
            <a:pPr marL="0" indent="0">
              <a:buFont typeface="Arial" panose="020B0604020202020204" pitchFamily="34" charset="0"/>
              <a:buNone/>
            </a:pPr>
            <a:endParaRPr lang="es-MX" sz="7200" dirty="0" smtClean="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93" y="1064538"/>
            <a:ext cx="5047445" cy="4299675"/>
          </a:xfrm>
          <a:prstGeom prst="rect">
            <a:avLst/>
          </a:prstGeom>
        </p:spPr>
      </p:pic>
    </p:spTree>
    <p:extLst>
      <p:ext uri="{BB962C8B-B14F-4D97-AF65-F5344CB8AC3E}">
        <p14:creationId xmlns:p14="http://schemas.microsoft.com/office/powerpoint/2010/main" val="829835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b="1" i="1" dirty="0"/>
              <a:t>El contexto para la educación mediática</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DA632798-888E-414A-BB6D-9D08AA86C073}"/>
              </a:ext>
            </a:extLst>
          </p:cNvPr>
          <p:cNvSpPr txBox="1">
            <a:spLocks/>
          </p:cNvSpPr>
          <p:nvPr/>
        </p:nvSpPr>
        <p:spPr>
          <a:xfrm>
            <a:off x="656091" y="1851067"/>
            <a:ext cx="6285621" cy="2780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400" dirty="0" smtClean="0"/>
              <a:t>Enmarcar la información como "patriótica" o incluso "objetiva" dificulta la disidencia o incluso cuestionar noticias e información. El derecho a disentir sin ser penalizado/a es uno de los principios más fundamentales de una sociedad libre y abierta.</a:t>
            </a:r>
          </a:p>
          <a:p>
            <a:pPr marL="0" indent="0" algn="just">
              <a:buNone/>
            </a:pPr>
            <a:endParaRPr lang="es-MX" sz="2300" dirty="0" smtClean="0"/>
          </a:p>
          <a:p>
            <a:endParaRPr lang="es-MX" sz="2300" dirty="0" smtClean="0"/>
          </a:p>
          <a:p>
            <a:pPr marL="0" indent="0">
              <a:buFont typeface="Arial" panose="020B0604020202020204" pitchFamily="34" charset="0"/>
              <a:buNone/>
            </a:pPr>
            <a:endParaRPr lang="es-MX" sz="7200" dirty="0" smtClean="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502" y="1037608"/>
            <a:ext cx="4287406" cy="3413760"/>
          </a:xfrm>
          <a:prstGeom prst="ellipse">
            <a:avLst/>
          </a:prstGeom>
          <a:ln>
            <a:noFill/>
          </a:ln>
          <a:effectLst>
            <a:softEdge rad="112500"/>
          </a:effectLst>
        </p:spPr>
      </p:pic>
    </p:spTree>
    <p:extLst>
      <p:ext uri="{BB962C8B-B14F-4D97-AF65-F5344CB8AC3E}">
        <p14:creationId xmlns:p14="http://schemas.microsoft.com/office/powerpoint/2010/main" val="75858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b="1" i="1" dirty="0"/>
              <a:t>El contexto para la educación mediática</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DA632798-888E-414A-BB6D-9D08AA86C073}"/>
              </a:ext>
            </a:extLst>
          </p:cNvPr>
          <p:cNvSpPr txBox="1">
            <a:spLocks/>
          </p:cNvSpPr>
          <p:nvPr/>
        </p:nvSpPr>
        <p:spPr>
          <a:xfrm>
            <a:off x="175639" y="1337727"/>
            <a:ext cx="5503943" cy="3594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MX" sz="2300" dirty="0" smtClean="0"/>
          </a:p>
          <a:p>
            <a:pPr algn="just"/>
            <a:r>
              <a:rPr lang="es-MX" sz="2400" dirty="0"/>
              <a:t>Los recortes presupuestarios para aumentar </a:t>
            </a:r>
            <a:r>
              <a:rPr lang="es-MX" sz="2400" dirty="0" smtClean="0"/>
              <a:t>ga</a:t>
            </a:r>
            <a:r>
              <a:rPr lang="es-MX" sz="2400" dirty="0"/>
              <a:t>nancias que llevan a acabo los noticieros </a:t>
            </a:r>
            <a:r>
              <a:rPr lang="es-MX" sz="2400" dirty="0" smtClean="0"/>
              <a:t>o</a:t>
            </a:r>
            <a:r>
              <a:rPr lang="es-MX" sz="2300" dirty="0" smtClean="0"/>
              <a:t> </a:t>
            </a:r>
            <a:r>
              <a:rPr lang="es-MX" sz="2400" dirty="0" smtClean="0"/>
              <a:t>empresas </a:t>
            </a:r>
            <a:r>
              <a:rPr lang="es-MX" sz="2400" dirty="0"/>
              <a:t>de información disminuye la calidad de las noticias generadas así como la capacidad de llevar a cabo investigaciones sobre temas que son de interés público.</a:t>
            </a:r>
          </a:p>
          <a:p>
            <a:endParaRPr lang="es-MX" sz="2300" dirty="0" smtClean="0"/>
          </a:p>
          <a:p>
            <a:pPr marL="0" indent="0">
              <a:buFont typeface="Arial" panose="020B0604020202020204" pitchFamily="34" charset="0"/>
              <a:buNone/>
            </a:pPr>
            <a:endParaRPr lang="es-MX" sz="7200" dirty="0" smtClean="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738" y="770711"/>
            <a:ext cx="4387259" cy="4271551"/>
          </a:xfrm>
          <a:prstGeom prst="rect">
            <a:avLst/>
          </a:prstGeom>
        </p:spPr>
      </p:pic>
    </p:spTree>
    <p:extLst>
      <p:ext uri="{BB962C8B-B14F-4D97-AF65-F5344CB8AC3E}">
        <p14:creationId xmlns:p14="http://schemas.microsoft.com/office/powerpoint/2010/main" val="3986096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b="1" i="1" dirty="0"/>
              <a:t>El contexto para la educación mediática</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DA632798-888E-414A-BB6D-9D08AA86C073}"/>
              </a:ext>
            </a:extLst>
          </p:cNvPr>
          <p:cNvSpPr txBox="1">
            <a:spLocks/>
          </p:cNvSpPr>
          <p:nvPr/>
        </p:nvSpPr>
        <p:spPr>
          <a:xfrm>
            <a:off x="1169752" y="1158673"/>
            <a:ext cx="4986350" cy="4739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600" dirty="0" smtClean="0"/>
              <a:t>Cuando </a:t>
            </a:r>
            <a:r>
              <a:rPr lang="es-MX" sz="2600" dirty="0" smtClean="0"/>
              <a:t>se comercializa la narración, y se circulan estereotipos negativos y versiones estrechas de la historia (a menudo privilegiando la perspectiva de aquellos en el poder) se perjudica especialmente a las mujeres y personas de color cuyas  luchas por la justicia son negadas o distorsionadas en la conversación pública y el registro histórico</a:t>
            </a:r>
            <a:r>
              <a:rPr lang="es-MX" sz="2600" dirty="0" smtClean="0"/>
              <a:t>.</a:t>
            </a:r>
            <a:endParaRPr lang="es-CO"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4302" y="1061908"/>
            <a:ext cx="3998050" cy="45977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59390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dirty="0">
                <a:latin typeface="Aharoni" panose="02010803020104030203" pitchFamily="2" charset="-79"/>
                <a:cs typeface="Aharoni" panose="02010803020104030203" pitchFamily="2" charset="-79"/>
              </a:rPr>
              <a:t>Punto de partida</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7300651" cy="4351338"/>
          </a:xfrm>
        </p:spPr>
        <p:txBody>
          <a:bodyPr>
            <a:normAutofit fontScale="92500" lnSpcReduction="20000"/>
          </a:bodyPr>
          <a:lstStyle/>
          <a:p>
            <a:pPr algn="just">
              <a:buFont typeface="Wingdings" panose="05000000000000000000" pitchFamily="2" charset="2"/>
              <a:buChar char="Ø"/>
            </a:pPr>
            <a:r>
              <a:rPr lang="es-ES" dirty="0" smtClean="0"/>
              <a:t> Los medios de comunicación convencionales y la cultura popular juegan un papel muy importante en la experiencia social y educativa.</a:t>
            </a:r>
          </a:p>
          <a:p>
            <a:pPr algn="just"/>
            <a:endParaRPr lang="es-ES" dirty="0"/>
          </a:p>
          <a:p>
            <a:pPr algn="just">
              <a:buFont typeface="Wingdings" panose="05000000000000000000" pitchFamily="2" charset="2"/>
              <a:buChar char="Ø"/>
            </a:pPr>
            <a:r>
              <a:rPr lang="es-ES" dirty="0" smtClean="0"/>
              <a:t> Los </a:t>
            </a:r>
            <a:r>
              <a:rPr lang="es-ES" dirty="0"/>
              <a:t>jóvenes participan del uso de una variedad de redes sociales, incluyendo todo tipo de aparatos electrónicos y otras tecnologías innovadoras (Web 2.0 y medios 2.0).</a:t>
            </a:r>
          </a:p>
          <a:p>
            <a:pPr algn="just"/>
            <a:endParaRPr lang="es-ES" dirty="0"/>
          </a:p>
          <a:p>
            <a:pPr algn="just">
              <a:buFont typeface="Wingdings" panose="05000000000000000000" pitchFamily="2" charset="2"/>
              <a:buChar char="Ø"/>
            </a:pPr>
            <a:r>
              <a:rPr lang="es-ES" dirty="0" smtClean="0"/>
              <a:t> La </a:t>
            </a:r>
            <a:r>
              <a:rPr lang="es-ES" dirty="0"/>
              <a:t>sociedad está bombardeada por anuncios, mensajes, comunicaciones, aplicaciones y directivas que no son neutrales, ni apolíticas.</a:t>
            </a:r>
          </a:p>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pic>
        <p:nvPicPr>
          <p:cNvPr id="9" name="Image 7"/>
          <p:cNvPicPr>
            <a:picLocks noChangeAspect="1"/>
          </p:cNvPicPr>
          <p:nvPr/>
        </p:nvPicPr>
        <p:blipFill>
          <a:blip r:embed="rId4"/>
          <a:stretch>
            <a:fillRect/>
          </a:stretch>
        </p:blipFill>
        <p:spPr>
          <a:xfrm>
            <a:off x="8977050" y="937356"/>
            <a:ext cx="1789687" cy="1387281"/>
          </a:xfrm>
          <a:prstGeom prst="rect">
            <a:avLst/>
          </a:prstGeom>
        </p:spPr>
      </p:pic>
      <p:pic>
        <p:nvPicPr>
          <p:cNvPr id="10" name="Image 2"/>
          <p:cNvPicPr>
            <a:picLocks noChangeAspect="1"/>
          </p:cNvPicPr>
          <p:nvPr/>
        </p:nvPicPr>
        <p:blipFill>
          <a:blip r:embed="rId5"/>
          <a:stretch>
            <a:fillRect/>
          </a:stretch>
        </p:blipFill>
        <p:spPr>
          <a:xfrm>
            <a:off x="8457764" y="2679113"/>
            <a:ext cx="3378200" cy="24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3337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1000"/>
                                        <p:tgtEl>
                                          <p:spTgt spid="6">
                                            <p:txEl>
                                              <p:pRg st="2" end="2"/>
                                            </p:txEl>
                                          </p:spTgt>
                                        </p:tgtEl>
                                      </p:cBhvr>
                                    </p:animEffect>
                                    <p:anim calcmode="lin" valueType="num">
                                      <p:cBhvr>
                                        <p:cTn id="4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1000"/>
                                        <p:tgtEl>
                                          <p:spTgt spid="6">
                                            <p:txEl>
                                              <p:pRg st="4" end="4"/>
                                            </p:txEl>
                                          </p:spTgt>
                                        </p:tgtEl>
                                      </p:cBhvr>
                                    </p:animEffect>
                                    <p:anim calcmode="lin" valueType="num">
                                      <p:cBhvr>
                                        <p:cTn id="5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b="1" i="1" dirty="0"/>
              <a:t>El contexto para la educación mediática</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DA632798-888E-414A-BB6D-9D08AA86C073}"/>
              </a:ext>
            </a:extLst>
          </p:cNvPr>
          <p:cNvSpPr txBox="1">
            <a:spLocks/>
          </p:cNvSpPr>
          <p:nvPr/>
        </p:nvSpPr>
        <p:spPr>
          <a:xfrm>
            <a:off x="419483" y="569038"/>
            <a:ext cx="6663045" cy="587071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MX" sz="7200" dirty="0" smtClean="0"/>
          </a:p>
          <a:p>
            <a:endParaRPr lang="es-MX" sz="7200" dirty="0" smtClean="0"/>
          </a:p>
          <a:p>
            <a:pPr marL="0" indent="0" algn="just">
              <a:buNone/>
            </a:pPr>
            <a:endParaRPr lang="es-MX" sz="7200" dirty="0" smtClean="0"/>
          </a:p>
          <a:p>
            <a:pPr algn="just"/>
            <a:r>
              <a:rPr lang="es-MX" sz="7200" dirty="0" smtClean="0"/>
              <a:t>La homogeneización de la información que resulta de la consolidación de la fuentes de recolección de noticias significa que las opiniones y voces de las minorías son marginadas o excluidas por completo. Una democracia sólida requiere un debate público animado que cubra una variedad de puntos de vista y opiniones</a:t>
            </a:r>
            <a:r>
              <a:rPr lang="es-ES" sz="7200" dirty="0" smtClean="0"/>
              <a:t>.</a:t>
            </a:r>
          </a:p>
          <a:p>
            <a:endParaRPr lang="es-ES" dirty="0" smtClean="0">
              <a:solidFill>
                <a:srgbClr val="FF0000"/>
              </a:solidFill>
            </a:endParaRPr>
          </a:p>
          <a:p>
            <a:pPr marL="0" indent="0">
              <a:buFont typeface="Arial" panose="020B0604020202020204" pitchFamily="34" charset="0"/>
              <a:buNone/>
            </a:pPr>
            <a:r>
              <a:rPr lang="fr-FR" sz="4900" dirty="0" smtClean="0"/>
              <a:t>Share, J. &amp; </a:t>
            </a:r>
            <a:r>
              <a:rPr lang="fr-FR" sz="4900" dirty="0" err="1" smtClean="0"/>
              <a:t>Thoman</a:t>
            </a:r>
            <a:r>
              <a:rPr lang="fr-FR" sz="4900" dirty="0" smtClean="0"/>
              <a:t>, E. (2007).  Teaching DEMOCRACY: A Media </a:t>
            </a:r>
            <a:r>
              <a:rPr lang="fr-FR" sz="4900" dirty="0" err="1" smtClean="0"/>
              <a:t>Literacy</a:t>
            </a:r>
            <a:r>
              <a:rPr lang="fr-FR" sz="4900" dirty="0" smtClean="0"/>
              <a:t> </a:t>
            </a:r>
            <a:r>
              <a:rPr lang="fr-FR" sz="4900" dirty="0" err="1" smtClean="0"/>
              <a:t>Approach</a:t>
            </a:r>
            <a:r>
              <a:rPr lang="fr-FR" sz="4900" dirty="0" smtClean="0"/>
              <a:t>. Los Angeles: National Center for </a:t>
            </a:r>
            <a:r>
              <a:rPr lang="fr-FR" sz="4900" dirty="0" err="1" smtClean="0"/>
              <a:t>Preservation</a:t>
            </a:r>
            <a:r>
              <a:rPr lang="fr-FR" sz="4900" dirty="0" smtClean="0"/>
              <a:t> of </a:t>
            </a:r>
            <a:r>
              <a:rPr lang="fr-FR" sz="4900" dirty="0" err="1" smtClean="0"/>
              <a:t>Democracy</a:t>
            </a:r>
            <a:r>
              <a:rPr lang="fr-FR" sz="4900" dirty="0" smtClean="0"/>
              <a:t> (p. 8)</a:t>
            </a:r>
            <a:endParaRPr lang="es-ES" sz="4900" dirty="0" smtClean="0"/>
          </a:p>
          <a:p>
            <a:pPr marL="0" indent="0">
              <a:buFont typeface="Arial" panose="020B0604020202020204" pitchFamily="34" charset="0"/>
              <a:buNone/>
            </a:pPr>
            <a:endParaRPr lang="es-CO"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375" y="1377827"/>
            <a:ext cx="4200142" cy="38100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9046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anim calcmode="lin" valueType="num">
                                      <p:cBhvr>
                                        <p:cTn id="2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8"/>
            <a:ext cx="8125142" cy="786529"/>
          </a:xfrm>
        </p:spPr>
        <p:txBody>
          <a:bodyPr>
            <a:noAutofit/>
          </a:bodyPr>
          <a:lstStyle/>
          <a:p>
            <a:pPr algn="ctr"/>
            <a:r>
              <a:rPr lang="fr-FR" sz="3600" b="1" i="1" dirty="0"/>
              <a:t>Educación, medios y educación sobre medios</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253331"/>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D23EA6E4-EB89-42B4-A7AF-BA9D4F07765D}"/>
              </a:ext>
            </a:extLst>
          </p:cNvPr>
          <p:cNvSpPr txBox="1">
            <a:spLocks/>
          </p:cNvSpPr>
          <p:nvPr/>
        </p:nvSpPr>
        <p:spPr>
          <a:xfrm>
            <a:off x="165652" y="1460168"/>
            <a:ext cx="11860696" cy="5552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latin typeface="Times New Roman" panose="02020603050405020304" pitchFamily="18" charset="0"/>
                <a:cs typeface="Times New Roman" panose="02020603050405020304" pitchFamily="18" charset="0"/>
              </a:rPr>
              <a:t>Hoechsmann</a:t>
            </a:r>
            <a:r>
              <a:rPr lang="en-US" dirty="0" smtClean="0">
                <a:latin typeface="Times New Roman" panose="02020603050405020304" pitchFamily="18" charset="0"/>
                <a:cs typeface="Times New Roman" panose="02020603050405020304" pitchFamily="18" charset="0"/>
              </a:rPr>
              <a:t> (2006</a:t>
            </a:r>
            <a:r>
              <a:rPr lang="es-MX" dirty="0" smtClean="0">
                <a:latin typeface="Times New Roman" panose="02020603050405020304" pitchFamily="18" charset="0"/>
                <a:cs typeface="Times New Roman" panose="02020603050405020304" pitchFamily="18" charset="0"/>
              </a:rPr>
              <a:t>): “la mejor educación es dialógica y toma de forma muy seria la historia personal y la experiencia del estudiante” (p.34)</a:t>
            </a:r>
          </a:p>
          <a:p>
            <a:pPr marL="0" indent="0">
              <a:buNone/>
            </a:pPr>
            <a:endParaRPr lang="es-MX" dirty="0" smtClean="0">
              <a:latin typeface="Times New Roman" panose="02020603050405020304" pitchFamily="18" charset="0"/>
              <a:cs typeface="Times New Roman" panose="02020603050405020304" pitchFamily="18" charset="0"/>
            </a:endParaRPr>
          </a:p>
          <a:p>
            <a:r>
              <a:rPr lang="es-MX" dirty="0">
                <a:latin typeface="Times New Roman" panose="02020603050405020304" pitchFamily="18" charset="0"/>
                <a:cs typeface="Times New Roman" panose="02020603050405020304" pitchFamily="18" charset="0"/>
              </a:rPr>
              <a:t>‘Las y los educadores en medios necesitan tener las herramientas conceptuales para </a:t>
            </a:r>
            <a:r>
              <a:rPr lang="es-MX" u="sng" dirty="0">
                <a:latin typeface="Times New Roman" panose="02020603050405020304" pitchFamily="18" charset="0"/>
                <a:cs typeface="Times New Roman" panose="02020603050405020304" pitchFamily="18" charset="0"/>
              </a:rPr>
              <a:t>llevar a cabo el análisis y la interpretación delos textos emitidos por los medios y las fuentes de producción de noticia</a:t>
            </a:r>
            <a:r>
              <a:rPr lang="es-MX" dirty="0">
                <a:latin typeface="Times New Roman" panose="02020603050405020304" pitchFamily="18" charset="0"/>
                <a:cs typeface="Times New Roman" panose="02020603050405020304" pitchFamily="18" charset="0"/>
              </a:rPr>
              <a:t>s. De la misma forma necesitan tener, cada vez más, la </a:t>
            </a:r>
            <a:r>
              <a:rPr lang="es-MX" u="sng" dirty="0">
                <a:latin typeface="Times New Roman" panose="02020603050405020304" pitchFamily="18" charset="0"/>
                <a:cs typeface="Times New Roman" panose="02020603050405020304" pitchFamily="18" charset="0"/>
              </a:rPr>
              <a:t>capacidad de producir medios de comunicación de todo tipo, incluyendo la variedad interesante que ha surgido de nuevas </a:t>
            </a:r>
            <a:r>
              <a:rPr lang="es-MX" u="sng" dirty="0" smtClean="0">
                <a:latin typeface="Times New Roman" panose="02020603050405020304" pitchFamily="18" charset="0"/>
                <a:cs typeface="Times New Roman" panose="02020603050405020304" pitchFamily="18" charset="0"/>
              </a:rPr>
              <a:t>tecnologías…</a:t>
            </a:r>
            <a:endParaRPr lang="es-MX" dirty="0" smtClean="0">
              <a:latin typeface="Times New Roman" panose="02020603050405020304" pitchFamily="18" charset="0"/>
              <a:cs typeface="Times New Roman" panose="02020603050405020304" pitchFamily="18" charset="0"/>
            </a:endParaRPr>
          </a:p>
          <a:p>
            <a:endParaRPr lang="es-MX"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s-CO" dirty="0"/>
          </a:p>
        </p:txBody>
      </p:sp>
    </p:spTree>
    <p:extLst>
      <p:ext uri="{BB962C8B-B14F-4D97-AF65-F5344CB8AC3E}">
        <p14:creationId xmlns:p14="http://schemas.microsoft.com/office/powerpoint/2010/main" val="980278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8"/>
            <a:ext cx="8125142" cy="786529"/>
          </a:xfrm>
        </p:spPr>
        <p:txBody>
          <a:bodyPr>
            <a:noAutofit/>
          </a:bodyPr>
          <a:lstStyle/>
          <a:p>
            <a:pPr algn="ctr"/>
            <a:r>
              <a:rPr lang="fr-FR" sz="3600" b="1" i="1" dirty="0"/>
              <a:t>Educación, medios y educación sobre medios</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253331"/>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D23EA6E4-EB89-42B4-A7AF-BA9D4F07765D}"/>
              </a:ext>
            </a:extLst>
          </p:cNvPr>
          <p:cNvSpPr txBox="1">
            <a:spLocks/>
          </p:cNvSpPr>
          <p:nvPr/>
        </p:nvSpPr>
        <p:spPr>
          <a:xfrm>
            <a:off x="172278" y="1113183"/>
            <a:ext cx="11860696" cy="5552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MX" dirty="0" smtClean="0">
              <a:latin typeface="Times New Roman" panose="02020603050405020304" pitchFamily="18" charset="0"/>
              <a:cs typeface="Times New Roman" panose="02020603050405020304" pitchFamily="18" charset="0"/>
            </a:endParaRPr>
          </a:p>
          <a:p>
            <a:pPr marL="0" indent="0" algn="just">
              <a:buNone/>
            </a:pPr>
            <a:r>
              <a:rPr lang="es-MX" dirty="0" smtClean="0">
                <a:latin typeface="Times New Roman" panose="02020603050405020304" pitchFamily="18" charset="0"/>
                <a:cs typeface="Times New Roman" panose="02020603050405020304" pitchFamily="18" charset="0"/>
              </a:rPr>
              <a:t>…que ha abaratado y hecho posible que los alumnos a través de múltiples espectros comenzaran a entrar en la configuración educativa con mayores conocimientos o capacidades para la producción de medios e información. </a:t>
            </a:r>
          </a:p>
          <a:p>
            <a:pPr marL="0" indent="0" algn="just">
              <a:buNone/>
            </a:pPr>
            <a:r>
              <a:rPr lang="es-MX" dirty="0" smtClean="0">
                <a:latin typeface="Times New Roman" panose="02020603050405020304" pitchFamily="18" charset="0"/>
                <a:cs typeface="Times New Roman" panose="02020603050405020304" pitchFamily="18" charset="0"/>
              </a:rPr>
              <a:t>Esto también ha revolucionado los ambientes por los cuales se enseña educación en medios y complejizado la relación entre profesor y alumno. En última instancia, lo que los educadores en medios necesitan más que cualquier otra cosa es tener la mente abierta y la </a:t>
            </a:r>
            <a:r>
              <a:rPr lang="es-MX" u="sng" dirty="0" smtClean="0">
                <a:latin typeface="Times New Roman" panose="02020603050405020304" pitchFamily="18" charset="0"/>
                <a:cs typeface="Times New Roman" panose="02020603050405020304" pitchFamily="18" charset="0"/>
              </a:rPr>
              <a:t>capacidad y el deseo para leer la escritura de los jóvenes a través de sus vidas</a:t>
            </a:r>
            <a:r>
              <a:rPr lang="es-MX" dirty="0" smtClean="0">
                <a:latin typeface="Times New Roman" panose="02020603050405020304" pitchFamily="18" charset="0"/>
                <a:cs typeface="Times New Roman" panose="02020603050405020304" pitchFamily="18" charset="0"/>
              </a:rPr>
              <a:t>’ (p. 34)</a:t>
            </a:r>
          </a:p>
          <a:p>
            <a:pPr marL="0" indent="0">
              <a:buFont typeface="Arial" panose="020B0604020202020204" pitchFamily="34" charset="0"/>
              <a:buNone/>
            </a:pPr>
            <a:endParaRPr lang="es-CO" dirty="0"/>
          </a:p>
        </p:txBody>
      </p:sp>
    </p:spTree>
    <p:extLst>
      <p:ext uri="{BB962C8B-B14F-4D97-AF65-F5344CB8AC3E}">
        <p14:creationId xmlns:p14="http://schemas.microsoft.com/office/powerpoint/2010/main" val="236763587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1700012" y="320629"/>
            <a:ext cx="9259910" cy="1108926"/>
          </a:xfrm>
        </p:spPr>
        <p:txBody>
          <a:bodyPr>
            <a:noAutofit/>
          </a:bodyPr>
          <a:lstStyle/>
          <a:p>
            <a:pPr algn="ctr"/>
            <a:r>
              <a:rPr lang="fr-FR" sz="3600" b="1" i="1" dirty="0"/>
              <a:t>¿Cuál es el impacto que tienen las redes sociales en la sociedad  y la democracia?</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941231" y="1907495"/>
            <a:ext cx="10515600" cy="4351338"/>
          </a:xfrm>
        </p:spPr>
        <p:txBody>
          <a:bodyPr>
            <a:normAutofit/>
          </a:bodyPr>
          <a:lstStyle/>
          <a:p>
            <a:r>
              <a:rPr lang="es-MX" i="1" dirty="0"/>
              <a:t>La democracia depende de ciudadanos bien informados, y debido a que nuestros medios de comunicación, especialmente la televisión (que representa la más importante fuente de información para la mayoría de los Americanos) reporta mayoritariamente lo que la gente en el poder hace, y repite lo que la gente en el poder dice, el publico es mal informado, y esto significa que no podemos decir que tenemos una democracia funcional’ </a:t>
            </a:r>
          </a:p>
          <a:p>
            <a:endParaRPr lang="fr-FR" i="1" dirty="0"/>
          </a:p>
          <a:p>
            <a:pPr marL="285750" indent="-285750" algn="ctr">
              <a:buFontTx/>
              <a:buChar char="-"/>
            </a:pPr>
            <a:r>
              <a:rPr lang="fr-FR" i="1" dirty="0"/>
              <a:t>Howard Zinn –</a:t>
            </a:r>
          </a:p>
          <a:p>
            <a:pPr marL="0" indent="0">
              <a:buNone/>
            </a:pPr>
            <a:endParaRPr lang="es-ES" dirty="0"/>
          </a:p>
          <a:p>
            <a:pPr marL="0" indent="0" algn="just">
              <a:buNone/>
            </a:pPr>
            <a:endParaRPr lang="es-ES" dirty="0"/>
          </a:p>
          <a:p>
            <a:endParaRPr lang="es-ES" dirty="0"/>
          </a:p>
          <a:p>
            <a:endParaRPr lang="es-CO" dirty="0"/>
          </a:p>
        </p:txBody>
      </p:sp>
    </p:spTree>
    <p:extLst>
      <p:ext uri="{BB962C8B-B14F-4D97-AF65-F5344CB8AC3E}">
        <p14:creationId xmlns:p14="http://schemas.microsoft.com/office/powerpoint/2010/main" val="552346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975A6AF8-60E7-4E23-8606-62479E87406B}"/>
              </a:ext>
            </a:extLst>
          </p:cNvPr>
          <p:cNvSpPr txBox="1">
            <a:spLocks/>
          </p:cNvSpPr>
          <p:nvPr/>
        </p:nvSpPr>
        <p:spPr>
          <a:xfrm>
            <a:off x="291548" y="145774"/>
            <a:ext cx="11741426" cy="6520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i="1" dirty="0" smtClean="0"/>
              <a:t>‘Los medios son absolutamente esenciales para el funcionamiento de una democracia. No es nuestro trabajo hacerle porras al poder.  Nuestra tarea debe ser revisar y hacer balance de lo que el gobierno hace’.</a:t>
            </a:r>
          </a:p>
          <a:p>
            <a:endParaRPr lang="fr-FR" dirty="0" smtClean="0"/>
          </a:p>
          <a:p>
            <a:pPr algn="r">
              <a:buFontTx/>
              <a:buChar char="-"/>
            </a:pPr>
            <a:r>
              <a:rPr lang="fr-FR" dirty="0" smtClean="0"/>
              <a:t>Amy Goodman –</a:t>
            </a:r>
          </a:p>
          <a:p>
            <a:pPr>
              <a:buFontTx/>
              <a:buChar char="-"/>
            </a:pPr>
            <a:endParaRPr lang="fr-FR" dirty="0" smtClean="0"/>
          </a:p>
          <a:p>
            <a:pPr>
              <a:buFontTx/>
              <a:buChar char="-"/>
            </a:pPr>
            <a:endParaRPr lang="fr-FR" dirty="0" smtClean="0"/>
          </a:p>
          <a:p>
            <a:pPr marL="0" indent="0">
              <a:buFont typeface="Arial" panose="020B0604020202020204" pitchFamily="34" charset="0"/>
              <a:buNone/>
            </a:pPr>
            <a:r>
              <a:rPr lang="es-MX" i="1" dirty="0" smtClean="0"/>
              <a:t>‘La calidad de la democracia y la calidad del periodismo están profundamente ligadas</a:t>
            </a:r>
            <a:r>
              <a:rPr lang="es-MX" dirty="0" smtClean="0"/>
              <a:t>’</a:t>
            </a:r>
          </a:p>
          <a:p>
            <a:pPr algn="r">
              <a:buFontTx/>
              <a:buChar char="-"/>
            </a:pPr>
            <a:r>
              <a:rPr lang="fr-FR" dirty="0" smtClean="0"/>
              <a:t>Bill </a:t>
            </a:r>
            <a:r>
              <a:rPr lang="fr-FR" dirty="0" err="1" smtClean="0"/>
              <a:t>Moyers</a:t>
            </a:r>
            <a:endParaRPr lang="fr-FR" dirty="0" smtClean="0"/>
          </a:p>
          <a:p>
            <a:endParaRPr lang="es-CO" dirty="0"/>
          </a:p>
        </p:txBody>
      </p:sp>
    </p:spTree>
    <p:extLst>
      <p:ext uri="{BB962C8B-B14F-4D97-AF65-F5344CB8AC3E}">
        <p14:creationId xmlns:p14="http://schemas.microsoft.com/office/powerpoint/2010/main" val="90731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1000"/>
                                        <p:tgtEl>
                                          <p:spTgt spid="7">
                                            <p:txEl>
                                              <p:pRg st="5" end="5"/>
                                            </p:txEl>
                                          </p:spTgt>
                                        </p:tgtEl>
                                      </p:cBhvr>
                                    </p:animEffect>
                                    <p:anim calcmode="lin" valueType="num">
                                      <p:cBhvr>
                                        <p:cTn id="2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1000"/>
                                        <p:tgtEl>
                                          <p:spTgt spid="7">
                                            <p:txEl>
                                              <p:pRg st="6" end="6"/>
                                            </p:txEl>
                                          </p:spTgt>
                                        </p:tgtEl>
                                      </p:cBhvr>
                                    </p:animEffect>
                                    <p:anim calcmode="lin" valueType="num">
                                      <p:cBhvr>
                                        <p:cTn id="2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b="1" i="1" dirty="0"/>
              <a:t>Actividad</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fontScale="92500" lnSpcReduction="20000"/>
          </a:bodyPr>
          <a:lstStyle/>
          <a:p>
            <a:pPr marL="203200" indent="0">
              <a:buNone/>
            </a:pPr>
            <a:r>
              <a:rPr lang="es-MX" i="1" dirty="0"/>
              <a:t>Discutir en pequeños grupos: </a:t>
            </a:r>
          </a:p>
          <a:p>
            <a:pPr marL="717550" indent="-514350">
              <a:buAutoNum type="arabicParenR"/>
            </a:pPr>
            <a:r>
              <a:rPr lang="es-MX" i="1" dirty="0"/>
              <a:t>¿Qué tipo de medios consumes y hasta qué punto esos medios te </a:t>
            </a:r>
            <a:r>
              <a:rPr lang="es-MX" i="1" dirty="0" smtClean="0"/>
              <a:t>educan?</a:t>
            </a:r>
            <a:endParaRPr lang="es-MX" i="1" dirty="0">
              <a:solidFill>
                <a:srgbClr val="FF0000"/>
              </a:solidFill>
            </a:endParaRPr>
          </a:p>
          <a:p>
            <a:pPr marL="717550" indent="-514350">
              <a:buAutoNum type="arabicParenR"/>
            </a:pPr>
            <a:r>
              <a:rPr lang="es-MX" i="1" dirty="0"/>
              <a:t>¿Cuáles son los temas de tu vida cotidiana que ignoran los medios de comunicación?</a:t>
            </a:r>
            <a:endParaRPr lang="es-MX" i="1" dirty="0">
              <a:solidFill>
                <a:srgbClr val="FF0000"/>
              </a:solidFill>
            </a:endParaRPr>
          </a:p>
          <a:p>
            <a:pPr marL="717550" indent="-514350">
              <a:buAutoNum type="arabicParenR"/>
            </a:pPr>
            <a:r>
              <a:rPr lang="es-MX" i="1" dirty="0"/>
              <a:t>¿De qué forma las redes sociales influyen sobre tu forma de pensar?</a:t>
            </a:r>
            <a:endParaRPr lang="es-MX" i="1" dirty="0">
              <a:solidFill>
                <a:srgbClr val="FF0000"/>
              </a:solidFill>
            </a:endParaRPr>
          </a:p>
          <a:p>
            <a:pPr marL="717550" indent="-514350">
              <a:buAutoNum type="arabicParenR"/>
            </a:pPr>
            <a:r>
              <a:rPr lang="es-MX" i="1" dirty="0">
                <a:solidFill>
                  <a:srgbClr val="000000"/>
                </a:solidFill>
              </a:rPr>
              <a:t>¿Estás involucrado en el uso, el consumo y la producción de medios? Si es así ¿cómo?</a:t>
            </a:r>
            <a:endParaRPr lang="es-MX" i="1" dirty="0">
              <a:solidFill>
                <a:srgbClr val="FF0000"/>
              </a:solidFill>
            </a:endParaRPr>
          </a:p>
          <a:p>
            <a:pPr marL="717550" indent="-514350">
              <a:buAutoNum type="arabicParenR"/>
            </a:pPr>
            <a:r>
              <a:rPr lang="es-MX" i="1" dirty="0">
                <a:solidFill>
                  <a:srgbClr val="000000"/>
                </a:solidFill>
              </a:rPr>
              <a:t>¿De qué forma tú podrías fortalecer el alfabetismo mediático crítico y la participación comprometida y crítica de la ciudadanía?</a:t>
            </a:r>
            <a:endParaRPr lang="es-MX" i="1" dirty="0">
              <a:solidFill>
                <a:srgbClr val="FF0000"/>
              </a:solidFill>
            </a:endParaRPr>
          </a:p>
          <a:p>
            <a:pPr marL="717550" indent="-514350">
              <a:buAutoNum type="arabicParenR"/>
            </a:pPr>
            <a:r>
              <a:rPr lang="es-MX" i="1" dirty="0"/>
              <a:t>Prepara 3-4 propuestas y 3-4 observaciones/críticas sobre los actuales ambientes sociopolíticos y mediáticos</a:t>
            </a:r>
            <a:endParaRPr lang="es-MX" i="1" dirty="0">
              <a:solidFill>
                <a:srgbClr val="FF0000"/>
              </a:solidFill>
            </a:endParaRPr>
          </a:p>
          <a:p>
            <a:pPr marL="0" indent="0">
              <a:buNone/>
            </a:pPr>
            <a:endParaRPr lang="es-ES" dirty="0"/>
          </a:p>
          <a:p>
            <a:pPr marL="0" indent="0" algn="just">
              <a:buNone/>
            </a:pPr>
            <a:endParaRPr lang="es-ES" dirty="0"/>
          </a:p>
          <a:p>
            <a:pPr marL="0" indent="0">
              <a:buNone/>
            </a:pPr>
            <a:endParaRPr lang="es-ES" dirty="0"/>
          </a:p>
          <a:p>
            <a:endParaRPr lang="es-CO" dirty="0"/>
          </a:p>
        </p:txBody>
      </p:sp>
    </p:spTree>
    <p:extLst>
      <p:ext uri="{BB962C8B-B14F-4D97-AF65-F5344CB8AC3E}">
        <p14:creationId xmlns:p14="http://schemas.microsoft.com/office/powerpoint/2010/main" val="3835197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anim calcmode="lin" valueType="num">
                                      <p:cBhvr>
                                        <p:cTn id="4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1000"/>
                                        <p:tgtEl>
                                          <p:spTgt spid="6">
                                            <p:txEl>
                                              <p:pRg st="6" end="6"/>
                                            </p:txEl>
                                          </p:spTgt>
                                        </p:tgtEl>
                                      </p:cBhvr>
                                    </p:animEffect>
                                    <p:anim calcmode="lin" valueType="num">
                                      <p:cBhvr>
                                        <p:cTn id="4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E52BA786-62B5-BD4C-99C1-E90F57CCE012}"/>
              </a:ext>
            </a:extLst>
          </p:cNvPr>
          <p:cNvPicPr>
            <a:picLocks noChangeAspect="1"/>
          </p:cNvPicPr>
          <p:nvPr/>
        </p:nvPicPr>
        <p:blipFill>
          <a:blip r:embed="rId2"/>
          <a:stretch>
            <a:fillRect/>
          </a:stretch>
        </p:blipFill>
        <p:spPr>
          <a:xfrm>
            <a:off x="0" y="0"/>
            <a:ext cx="12192000" cy="6858000"/>
          </a:xfrm>
          <a:prstGeom prst="rect">
            <a:avLst/>
          </a:prstGeom>
        </p:spPr>
      </p:pic>
      <p:sp>
        <p:nvSpPr>
          <p:cNvPr id="5" name="Google Shape;90;p1">
            <a:extLst>
              <a:ext uri="{FF2B5EF4-FFF2-40B4-BE49-F238E27FC236}">
                <a16:creationId xmlns="" xmlns:a16="http://schemas.microsoft.com/office/drawing/2014/main" id="{7AC5EBCA-374B-1A48-86B3-D0587222E336}"/>
              </a:ext>
            </a:extLst>
          </p:cNvPr>
          <p:cNvSpPr txBox="1"/>
          <p:nvPr/>
        </p:nvSpPr>
        <p:spPr>
          <a:xfrm>
            <a:off x="3320345" y="2402491"/>
            <a:ext cx="5911523" cy="623217"/>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3600" dirty="0">
                <a:solidFill>
                  <a:srgbClr val="1F3864"/>
                </a:solidFill>
                <a:latin typeface="Arial Black"/>
                <a:ea typeface="Arial Black"/>
                <a:cs typeface="Arial Black"/>
                <a:sym typeface="Arial Black"/>
              </a:rPr>
              <a:t>¡Gracias!</a:t>
            </a:r>
            <a:endParaRPr sz="3600" dirty="0">
              <a:solidFill>
                <a:srgbClr val="1F3864"/>
              </a:solidFill>
              <a:latin typeface="Arial Black"/>
              <a:ea typeface="Arial Black"/>
              <a:cs typeface="Arial Black"/>
              <a:sym typeface="Arial Black"/>
            </a:endParaRPr>
          </a:p>
        </p:txBody>
      </p:sp>
    </p:spTree>
    <p:extLst>
      <p:ext uri="{BB962C8B-B14F-4D97-AF65-F5344CB8AC3E}">
        <p14:creationId xmlns:p14="http://schemas.microsoft.com/office/powerpoint/2010/main" val="348991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FR" sz="3600" dirty="0">
                <a:latin typeface="Aharoni" panose="02010803020104030203" pitchFamily="2" charset="-79"/>
                <a:cs typeface="Aharoni" panose="02010803020104030203" pitchFamily="2" charset="-79"/>
              </a:rPr>
              <a:t>Punto de partida</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7" name="Marcador de contenido 2">
            <a:extLst>
              <a:ext uri="{FF2B5EF4-FFF2-40B4-BE49-F238E27FC236}">
                <a16:creationId xmlns:a16="http://schemas.microsoft.com/office/drawing/2014/main" xmlns="" id="{88926271-E7A8-4BBB-85A4-4BC81BC0E02B}"/>
              </a:ext>
            </a:extLst>
          </p:cNvPr>
          <p:cNvSpPr txBox="1">
            <a:spLocks/>
          </p:cNvSpPr>
          <p:nvPr/>
        </p:nvSpPr>
        <p:spPr>
          <a:xfrm>
            <a:off x="5360294" y="927432"/>
            <a:ext cx="6412606" cy="5331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s-ES" dirty="0" smtClean="0"/>
              <a:t> Es importante considerar los medios de comunicación para la  enseñanza crítica y el aprendizaje en las escuelas.</a:t>
            </a:r>
          </a:p>
          <a:p>
            <a:pPr marL="0" indent="0">
              <a:buNone/>
            </a:pPr>
            <a:endParaRPr lang="es-ES" dirty="0" smtClean="0"/>
          </a:p>
          <a:p>
            <a:pPr marL="0" indent="0">
              <a:buNone/>
            </a:pPr>
            <a:endParaRPr lang="es-ES" dirty="0"/>
          </a:p>
          <a:p>
            <a:pPr marL="0" indent="0">
              <a:buNone/>
            </a:pPr>
            <a:endParaRPr lang="es-ES" dirty="0" smtClean="0"/>
          </a:p>
          <a:p>
            <a:pPr>
              <a:buFont typeface="Wingdings" panose="05000000000000000000" pitchFamily="2" charset="2"/>
              <a:buChar char="Ø"/>
            </a:pPr>
            <a:r>
              <a:rPr lang="es-ES" dirty="0" smtClean="0"/>
              <a:t> ¿De qué forma la educación está relacionada con la alfabetización mediática y la participación ciudadana?</a:t>
            </a:r>
          </a:p>
          <a:p>
            <a:pPr marL="0" indent="0">
              <a:buNone/>
            </a:pPr>
            <a:endParaRPr lang="es-ES" dirty="0" smtClean="0"/>
          </a:p>
          <a:p>
            <a:endParaRPr lang="es-CO" dirty="0"/>
          </a:p>
        </p:txBody>
      </p:sp>
      <p:pic>
        <p:nvPicPr>
          <p:cNvPr id="8" name="Image 5"/>
          <p:cNvPicPr>
            <a:picLocks noChangeAspect="1"/>
          </p:cNvPicPr>
          <p:nvPr/>
        </p:nvPicPr>
        <p:blipFill>
          <a:blip r:embed="rId4"/>
          <a:stretch>
            <a:fillRect/>
          </a:stretch>
        </p:blipFill>
        <p:spPr>
          <a:xfrm>
            <a:off x="1400320" y="993725"/>
            <a:ext cx="3397854" cy="2253650"/>
          </a:xfrm>
          <a:prstGeom prst="roundRect">
            <a:avLst>
              <a:gd name="adj" fmla="val 8594"/>
            </a:avLst>
          </a:prstGeom>
          <a:solidFill>
            <a:srgbClr val="FFFFFF">
              <a:shade val="85000"/>
            </a:srgbClr>
          </a:solidFill>
          <a:ln>
            <a:noFill/>
          </a:ln>
          <a:effectLst/>
        </p:spPr>
      </p:pic>
      <p:pic>
        <p:nvPicPr>
          <p:cNvPr id="12" name="Picture 2" descr="INFORMÁTICA: Comunidades de Aprendizaje a través de Inter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584" y="3428999"/>
            <a:ext cx="4131578" cy="2829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06844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838200" y="11475"/>
            <a:ext cx="10019763" cy="1482413"/>
          </a:xfrm>
        </p:spPr>
        <p:txBody>
          <a:bodyPr>
            <a:noAutofit/>
          </a:bodyPr>
          <a:lstStyle/>
          <a:p>
            <a:pPr algn="ctr"/>
            <a:r>
              <a:rPr lang="fr-FR" sz="3600" b="1" i="1" dirty="0"/>
              <a:t>Los consumidores de los medios de comunicación somos  consumidores y productores</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sp>
        <p:nvSpPr>
          <p:cNvPr id="8" name="Marcador de contenido 2">
            <a:extLst>
              <a:ext uri="{FF2B5EF4-FFF2-40B4-BE49-F238E27FC236}">
                <a16:creationId xmlns:a16="http://schemas.microsoft.com/office/drawing/2014/main" xmlns="" id="{0A294ECD-DE56-43D9-9B37-012E062718C3}"/>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en-CA" dirty="0" smtClean="0">
                <a:latin typeface="Garamond"/>
                <a:cs typeface="Garamond"/>
              </a:rPr>
              <a:t>Todo medio contiene mensajes valiosos</a:t>
            </a:r>
          </a:p>
          <a:p>
            <a:pPr marL="342900" indent="-342900">
              <a:buFont typeface="Arial" panose="020B0604020202020204" pitchFamily="34" charset="0"/>
              <a:buAutoNum type="arabicPeriod"/>
            </a:pPr>
            <a:endParaRPr lang="es-MX" dirty="0" smtClean="0">
              <a:latin typeface="Garamond"/>
              <a:cs typeface="Garamond"/>
            </a:endParaRPr>
          </a:p>
          <a:p>
            <a:pPr marL="342900" indent="-342900">
              <a:buFont typeface="Arial" panose="020B0604020202020204" pitchFamily="34" charset="0"/>
              <a:buAutoNum type="arabicPeriod"/>
            </a:pPr>
            <a:r>
              <a:rPr lang="es-MX" dirty="0" smtClean="0">
                <a:latin typeface="Garamond"/>
                <a:cs typeface="Garamond"/>
              </a:rPr>
              <a:t>Todo medio es una construcción</a:t>
            </a:r>
          </a:p>
          <a:p>
            <a:pPr marL="342900" indent="-342900">
              <a:buFont typeface="Arial" panose="020B0604020202020204" pitchFamily="34" charset="0"/>
              <a:buAutoNum type="arabicPeriod"/>
            </a:pPr>
            <a:endParaRPr lang="es-MX" dirty="0" smtClean="0">
              <a:latin typeface="Garamond"/>
              <a:cs typeface="Garamond"/>
            </a:endParaRPr>
          </a:p>
          <a:p>
            <a:pPr marL="342900" indent="-342900">
              <a:buFont typeface="Arial" panose="020B0604020202020204" pitchFamily="34" charset="0"/>
              <a:buAutoNum type="arabicPeriod"/>
            </a:pPr>
            <a:r>
              <a:rPr lang="es-MX" dirty="0" smtClean="0">
                <a:latin typeface="Garamond"/>
                <a:cs typeface="Garamond"/>
              </a:rPr>
              <a:t>Todos los medios tienen intereses</a:t>
            </a:r>
          </a:p>
          <a:p>
            <a:pPr marL="342900" indent="-342900">
              <a:buFont typeface="Arial" panose="020B0604020202020204" pitchFamily="34" charset="0"/>
              <a:buAutoNum type="arabicPeriod"/>
            </a:pPr>
            <a:endParaRPr lang="es-MX" dirty="0" smtClean="0">
              <a:latin typeface="Garamond"/>
              <a:cs typeface="Garamond"/>
            </a:endParaRPr>
          </a:p>
          <a:p>
            <a:pPr marL="342900" indent="-342900">
              <a:buFont typeface="Arial" panose="020B0604020202020204" pitchFamily="34" charset="0"/>
              <a:buAutoNum type="arabicPeriod"/>
            </a:pPr>
            <a:r>
              <a:rPr lang="es-MX" dirty="0" smtClean="0">
                <a:latin typeface="Garamond"/>
                <a:cs typeface="Garamond"/>
              </a:rPr>
              <a:t>Cada medio tiene sus propias técnicas, formas, estilos y convenciones</a:t>
            </a:r>
          </a:p>
          <a:p>
            <a:pPr marL="342900" indent="-342900">
              <a:buFont typeface="Arial" panose="020B0604020202020204" pitchFamily="34" charset="0"/>
              <a:buAutoNum type="arabicPeriod"/>
            </a:pPr>
            <a:endParaRPr lang="es-MX" dirty="0" smtClean="0">
              <a:latin typeface="Garamond"/>
              <a:cs typeface="Garamond"/>
            </a:endParaRPr>
          </a:p>
          <a:p>
            <a:pPr marL="342900" indent="-342900">
              <a:buFont typeface="Arial" panose="020B0604020202020204" pitchFamily="34" charset="0"/>
              <a:buAutoNum type="arabicPeriod"/>
            </a:pPr>
            <a:r>
              <a:rPr lang="es-MX" dirty="0" smtClean="0">
                <a:latin typeface="Garamond"/>
                <a:cs typeface="Garamond"/>
              </a:rPr>
              <a:t>Cada audiencia interpreta los mensajes de los medios de forma distinta</a:t>
            </a:r>
            <a:endParaRPr lang="en-CA" dirty="0" smtClean="0">
              <a:latin typeface="Garamond"/>
              <a:cs typeface="Garamond"/>
            </a:endParaRPr>
          </a:p>
          <a:p>
            <a:endParaRPr lang="es-CO"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2169" y="1454296"/>
            <a:ext cx="3923898" cy="27205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2278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1000"/>
                                        <p:tgtEl>
                                          <p:spTgt spid="8">
                                            <p:txEl>
                                              <p:pRg st="0" end="0"/>
                                            </p:txEl>
                                          </p:spTgt>
                                        </p:tgtEl>
                                      </p:cBhvr>
                                    </p:animEffect>
                                    <p:anim calcmode="lin" valueType="num">
                                      <p:cBhvr>
                                        <p:cTn id="3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1000"/>
                                        <p:tgtEl>
                                          <p:spTgt spid="8">
                                            <p:txEl>
                                              <p:pRg st="2" end="2"/>
                                            </p:txEl>
                                          </p:spTgt>
                                        </p:tgtEl>
                                      </p:cBhvr>
                                    </p:animEffect>
                                    <p:anim calcmode="lin" valueType="num">
                                      <p:cBhvr>
                                        <p:cTn id="3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fade">
                                      <p:cBhvr>
                                        <p:cTn id="44" dur="1000"/>
                                        <p:tgtEl>
                                          <p:spTgt spid="8">
                                            <p:txEl>
                                              <p:pRg st="4" end="4"/>
                                            </p:txEl>
                                          </p:spTgt>
                                        </p:tgtEl>
                                      </p:cBhvr>
                                    </p:animEffect>
                                    <p:anim calcmode="lin" valueType="num">
                                      <p:cBhvr>
                                        <p:cTn id="4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animEffect transition="in" filter="fade">
                                      <p:cBhvr>
                                        <p:cTn id="51" dur="1000"/>
                                        <p:tgtEl>
                                          <p:spTgt spid="8">
                                            <p:txEl>
                                              <p:pRg st="6" end="6"/>
                                            </p:txEl>
                                          </p:spTgt>
                                        </p:tgtEl>
                                      </p:cBhvr>
                                    </p:animEffect>
                                    <p:anim calcmode="lin" valueType="num">
                                      <p:cBhvr>
                                        <p:cTn id="5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8">
                                            <p:txEl>
                                              <p:pRg st="8" end="8"/>
                                            </p:txEl>
                                          </p:spTgt>
                                        </p:tgtEl>
                                        <p:attrNameLst>
                                          <p:attrName>style.visibility</p:attrName>
                                        </p:attrNameLst>
                                      </p:cBhvr>
                                      <p:to>
                                        <p:strVal val="visible"/>
                                      </p:to>
                                    </p:set>
                                    <p:animEffect transition="in" filter="fade">
                                      <p:cBhvr>
                                        <p:cTn id="58" dur="1000"/>
                                        <p:tgtEl>
                                          <p:spTgt spid="8">
                                            <p:txEl>
                                              <p:pRg st="8" end="8"/>
                                            </p:txEl>
                                          </p:spTgt>
                                        </p:tgtEl>
                                      </p:cBhvr>
                                    </p:animEffect>
                                    <p:anim calcmode="lin" valueType="num">
                                      <p:cBhvr>
                                        <p:cTn id="5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pic>
        <p:nvPicPr>
          <p:cNvPr id="7" name="Image 4">
            <a:extLst>
              <a:ext uri="{FF2B5EF4-FFF2-40B4-BE49-F238E27FC236}">
                <a16:creationId xmlns:a16="http://schemas.microsoft.com/office/drawing/2014/main" xmlns="" id="{80C8C222-B8E8-41CE-9FFC-B868B37FE726}"/>
              </a:ext>
            </a:extLst>
          </p:cNvPr>
          <p:cNvPicPr>
            <a:picLocks noChangeAspect="1"/>
          </p:cNvPicPr>
          <p:nvPr/>
        </p:nvPicPr>
        <p:blipFill>
          <a:blip r:embed="rId4"/>
          <a:stretch>
            <a:fillRect/>
          </a:stretch>
        </p:blipFill>
        <p:spPr>
          <a:xfrm>
            <a:off x="0" y="1"/>
            <a:ext cx="6834463" cy="6359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uadroTexto 1"/>
          <p:cNvSpPr txBox="1"/>
          <p:nvPr/>
        </p:nvSpPr>
        <p:spPr>
          <a:xfrm>
            <a:off x="5247861" y="1"/>
            <a:ext cx="6944139" cy="1231106"/>
          </a:xfrm>
          <a:prstGeom prst="rect">
            <a:avLst/>
          </a:prstGeom>
          <a:noFill/>
        </p:spPr>
        <p:txBody>
          <a:bodyPr wrap="square" rtlCol="0">
            <a:spAutoFit/>
          </a:bodyPr>
          <a:lstStyle/>
          <a:p>
            <a:pPr algn="ctr"/>
            <a:r>
              <a:rPr lang="fr-FR" sz="2800" b="1" i="1" dirty="0"/>
              <a:t>Las redes sociales han cambiado </a:t>
            </a:r>
            <a:r>
              <a:rPr lang="fr-FR" sz="2800" b="1" i="1" dirty="0" smtClean="0"/>
              <a:t>todo…</a:t>
            </a:r>
          </a:p>
          <a:p>
            <a:pPr algn="ctr"/>
            <a:r>
              <a:rPr lang="fr-FR" sz="2800" b="1" i="1" dirty="0"/>
              <a:t>Bueno, más o menos…</a:t>
            </a:r>
            <a:endParaRPr lang="fr-FR" sz="2800" b="1" i="1" dirty="0" smtClean="0"/>
          </a:p>
          <a:p>
            <a:endParaRPr lang="es-CO" dirty="0"/>
          </a:p>
        </p:txBody>
      </p:sp>
      <p:pic>
        <p:nvPicPr>
          <p:cNvPr id="10" name="Image 5">
            <a:extLst>
              <a:ext uri="{FF2B5EF4-FFF2-40B4-BE49-F238E27FC236}">
                <a16:creationId xmlns:a16="http://schemas.microsoft.com/office/drawing/2014/main" xmlns="" id="{274F0CC1-409C-48DF-936A-997634E44156}"/>
              </a:ext>
            </a:extLst>
          </p:cNvPr>
          <p:cNvPicPr>
            <a:picLocks noChangeAspect="1"/>
          </p:cNvPicPr>
          <p:nvPr/>
        </p:nvPicPr>
        <p:blipFill rotWithShape="1">
          <a:blip r:embed="rId5"/>
          <a:srcRect l="1991" t="11855" r="1268"/>
          <a:stretch/>
        </p:blipFill>
        <p:spPr>
          <a:xfrm>
            <a:off x="6890197" y="1043343"/>
            <a:ext cx="5061398" cy="2416096"/>
          </a:xfrm>
          <a:prstGeom prst="rect">
            <a:avLst/>
          </a:prstGeom>
          <a:ln>
            <a:noFill/>
          </a:ln>
          <a:effectLst/>
        </p:spPr>
      </p:pic>
      <p:pic>
        <p:nvPicPr>
          <p:cNvPr id="12" name="Espace réservé du contenu 3">
            <a:extLst>
              <a:ext uri="{FF2B5EF4-FFF2-40B4-BE49-F238E27FC236}">
                <a16:creationId xmlns:a16="http://schemas.microsoft.com/office/drawing/2014/main" xmlns="" id="{3C2953A3-D976-4C7F-89B1-E9FAAACA5EAE}"/>
              </a:ext>
            </a:extLst>
          </p:cNvPr>
          <p:cNvPicPr>
            <a:picLocks noGrp="1" noChangeAspect="1"/>
          </p:cNvPicPr>
          <p:nvPr>
            <p:ph idx="1"/>
          </p:nvPr>
        </p:nvPicPr>
        <p:blipFill rotWithShape="1">
          <a:blip r:embed="rId6"/>
          <a:srcRect l="-1510" r="934"/>
          <a:stretch/>
        </p:blipFill>
        <p:spPr>
          <a:xfrm>
            <a:off x="6890197" y="3522001"/>
            <a:ext cx="5192127" cy="2290971"/>
          </a:xfrm>
          <a:prstGeom prst="rect">
            <a:avLst/>
          </a:prstGeom>
          <a:ln>
            <a:noFill/>
          </a:ln>
          <a:effectLst/>
        </p:spPr>
      </p:pic>
    </p:spTree>
    <p:extLst>
      <p:ext uri="{BB962C8B-B14F-4D97-AF65-F5344CB8AC3E}">
        <p14:creationId xmlns:p14="http://schemas.microsoft.com/office/powerpoint/2010/main" val="3953546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1888690" y="0"/>
            <a:ext cx="7457079" cy="423280"/>
          </a:xfrm>
        </p:spPr>
        <p:txBody>
          <a:bodyPr>
            <a:noAutofit/>
          </a:bodyPr>
          <a:lstStyle/>
          <a:p>
            <a:pPr algn="ctr"/>
            <a:r>
              <a:rPr lang="es-MX" sz="3600" i="1" dirty="0" smtClean="0"/>
              <a:t>   </a:t>
            </a:r>
            <a:r>
              <a:rPr lang="es-MX" sz="3600" b="1" i="1" dirty="0" smtClean="0"/>
              <a:t>Redes </a:t>
            </a:r>
            <a:r>
              <a:rPr lang="es-MX" sz="3600" b="1" i="1" dirty="0"/>
              <a:t>sociales y movimientos sociales</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pic>
        <p:nvPicPr>
          <p:cNvPr id="7" name="Image 6">
            <a:extLst>
              <a:ext uri="{FF2B5EF4-FFF2-40B4-BE49-F238E27FC236}">
                <a16:creationId xmlns:a16="http://schemas.microsoft.com/office/drawing/2014/main" xmlns="" id="{70DA33C7-041F-4314-ADF8-FB4E8DDD1F27}"/>
              </a:ext>
            </a:extLst>
          </p:cNvPr>
          <p:cNvPicPr>
            <a:picLocks noChangeAspect="1"/>
          </p:cNvPicPr>
          <p:nvPr/>
        </p:nvPicPr>
        <p:blipFill>
          <a:blip r:embed="rId4"/>
          <a:stretch>
            <a:fillRect/>
          </a:stretch>
        </p:blipFill>
        <p:spPr>
          <a:xfrm>
            <a:off x="0" y="655094"/>
            <a:ext cx="3513269" cy="1973271"/>
          </a:xfrm>
          <a:prstGeom prst="rect">
            <a:avLst/>
          </a:prstGeom>
        </p:spPr>
      </p:pic>
      <p:pic>
        <p:nvPicPr>
          <p:cNvPr id="8" name="Image 9">
            <a:extLst>
              <a:ext uri="{FF2B5EF4-FFF2-40B4-BE49-F238E27FC236}">
                <a16:creationId xmlns:a16="http://schemas.microsoft.com/office/drawing/2014/main" xmlns="" id="{EF81C6A1-7A2A-448D-8FEB-52A00598F9B3}"/>
              </a:ext>
            </a:extLst>
          </p:cNvPr>
          <p:cNvPicPr>
            <a:picLocks noChangeAspect="1"/>
          </p:cNvPicPr>
          <p:nvPr/>
        </p:nvPicPr>
        <p:blipFill>
          <a:blip r:embed="rId5"/>
          <a:stretch>
            <a:fillRect/>
          </a:stretch>
        </p:blipFill>
        <p:spPr>
          <a:xfrm>
            <a:off x="3513269" y="655093"/>
            <a:ext cx="4385271" cy="1973271"/>
          </a:xfrm>
          <a:prstGeom prst="rect">
            <a:avLst/>
          </a:prstGeom>
        </p:spPr>
      </p:pic>
      <p:pic>
        <p:nvPicPr>
          <p:cNvPr id="9" name="Image 4">
            <a:extLst>
              <a:ext uri="{FF2B5EF4-FFF2-40B4-BE49-F238E27FC236}">
                <a16:creationId xmlns:a16="http://schemas.microsoft.com/office/drawing/2014/main" xmlns="" id="{72E6E17A-091C-4A4E-B6AA-B485996CECBA}"/>
              </a:ext>
            </a:extLst>
          </p:cNvPr>
          <p:cNvPicPr>
            <a:picLocks noChangeAspect="1"/>
          </p:cNvPicPr>
          <p:nvPr/>
        </p:nvPicPr>
        <p:blipFill>
          <a:blip r:embed="rId6"/>
          <a:stretch>
            <a:fillRect/>
          </a:stretch>
        </p:blipFill>
        <p:spPr>
          <a:xfrm>
            <a:off x="7805747" y="453632"/>
            <a:ext cx="4428187" cy="2206137"/>
          </a:xfrm>
          <a:prstGeom prst="rect">
            <a:avLst/>
          </a:prstGeom>
        </p:spPr>
      </p:pic>
      <p:pic>
        <p:nvPicPr>
          <p:cNvPr id="10" name="Image 8">
            <a:extLst>
              <a:ext uri="{FF2B5EF4-FFF2-40B4-BE49-F238E27FC236}">
                <a16:creationId xmlns:a16="http://schemas.microsoft.com/office/drawing/2014/main" xmlns="" id="{4E64B503-D274-48BD-8767-A9DC22C6F9A1}"/>
              </a:ext>
            </a:extLst>
          </p:cNvPr>
          <p:cNvPicPr>
            <a:picLocks noChangeAspect="1"/>
          </p:cNvPicPr>
          <p:nvPr/>
        </p:nvPicPr>
        <p:blipFill>
          <a:blip r:embed="rId7"/>
          <a:stretch>
            <a:fillRect/>
          </a:stretch>
        </p:blipFill>
        <p:spPr>
          <a:xfrm>
            <a:off x="22120" y="2647700"/>
            <a:ext cx="3491149" cy="2259149"/>
          </a:xfrm>
          <a:prstGeom prst="rect">
            <a:avLst/>
          </a:prstGeom>
        </p:spPr>
      </p:pic>
      <p:pic>
        <p:nvPicPr>
          <p:cNvPr id="12" name="Image 7">
            <a:extLst>
              <a:ext uri="{FF2B5EF4-FFF2-40B4-BE49-F238E27FC236}">
                <a16:creationId xmlns:a16="http://schemas.microsoft.com/office/drawing/2014/main" xmlns="" id="{FDB1C467-35F2-4A17-B5E8-B447FFBE1A18}"/>
              </a:ext>
            </a:extLst>
          </p:cNvPr>
          <p:cNvPicPr>
            <a:picLocks noChangeAspect="1"/>
          </p:cNvPicPr>
          <p:nvPr/>
        </p:nvPicPr>
        <p:blipFill rotWithShape="1">
          <a:blip r:embed="rId8"/>
          <a:srcRect l="1235" r="1"/>
          <a:stretch/>
        </p:blipFill>
        <p:spPr>
          <a:xfrm>
            <a:off x="3513269" y="2599199"/>
            <a:ext cx="4385271" cy="2398002"/>
          </a:xfrm>
          <a:prstGeom prst="rect">
            <a:avLst/>
          </a:prstGeom>
        </p:spPr>
      </p:pic>
      <p:pic>
        <p:nvPicPr>
          <p:cNvPr id="13" name="Image 12">
            <a:extLst>
              <a:ext uri="{FF2B5EF4-FFF2-40B4-BE49-F238E27FC236}">
                <a16:creationId xmlns:a16="http://schemas.microsoft.com/office/drawing/2014/main" xmlns="" id="{823E8224-E70D-4A17-B6C8-8D794005B896}"/>
              </a:ext>
            </a:extLst>
          </p:cNvPr>
          <p:cNvPicPr>
            <a:picLocks noChangeAspect="1"/>
          </p:cNvPicPr>
          <p:nvPr/>
        </p:nvPicPr>
        <p:blipFill>
          <a:blip r:embed="rId9"/>
          <a:stretch>
            <a:fillRect/>
          </a:stretch>
        </p:blipFill>
        <p:spPr>
          <a:xfrm>
            <a:off x="7898540" y="2647701"/>
            <a:ext cx="4293460" cy="1732054"/>
          </a:xfrm>
          <a:prstGeom prst="rect">
            <a:avLst/>
          </a:prstGeom>
        </p:spPr>
      </p:pic>
      <p:pic>
        <p:nvPicPr>
          <p:cNvPr id="14" name="Image 15">
            <a:extLst>
              <a:ext uri="{FF2B5EF4-FFF2-40B4-BE49-F238E27FC236}">
                <a16:creationId xmlns:a16="http://schemas.microsoft.com/office/drawing/2014/main" xmlns="" id="{DE013285-DB19-4FD3-A0F6-288EB435659C}"/>
              </a:ext>
            </a:extLst>
          </p:cNvPr>
          <p:cNvPicPr>
            <a:picLocks noChangeAspect="1"/>
          </p:cNvPicPr>
          <p:nvPr/>
        </p:nvPicPr>
        <p:blipFill>
          <a:blip r:embed="rId10"/>
          <a:stretch>
            <a:fillRect/>
          </a:stretch>
        </p:blipFill>
        <p:spPr>
          <a:xfrm>
            <a:off x="41933" y="4906851"/>
            <a:ext cx="3693514" cy="1951149"/>
          </a:xfrm>
          <a:prstGeom prst="rect">
            <a:avLst/>
          </a:prstGeom>
        </p:spPr>
      </p:pic>
      <p:pic>
        <p:nvPicPr>
          <p:cNvPr id="15" name="Image 11">
            <a:extLst>
              <a:ext uri="{FF2B5EF4-FFF2-40B4-BE49-F238E27FC236}">
                <a16:creationId xmlns:a16="http://schemas.microsoft.com/office/drawing/2014/main" xmlns="" id="{F45CABD1-8150-49C3-BF57-696C97D5E013}"/>
              </a:ext>
            </a:extLst>
          </p:cNvPr>
          <p:cNvPicPr>
            <a:picLocks noChangeAspect="1"/>
          </p:cNvPicPr>
          <p:nvPr/>
        </p:nvPicPr>
        <p:blipFill>
          <a:blip r:embed="rId11"/>
          <a:stretch>
            <a:fillRect/>
          </a:stretch>
        </p:blipFill>
        <p:spPr>
          <a:xfrm>
            <a:off x="3742990" y="4906851"/>
            <a:ext cx="4155550" cy="1951149"/>
          </a:xfrm>
          <a:prstGeom prst="rect">
            <a:avLst/>
          </a:prstGeom>
        </p:spPr>
      </p:pic>
      <p:pic>
        <p:nvPicPr>
          <p:cNvPr id="18" name="Image 14">
            <a:extLst>
              <a:ext uri="{FF2B5EF4-FFF2-40B4-BE49-F238E27FC236}">
                <a16:creationId xmlns:a16="http://schemas.microsoft.com/office/drawing/2014/main" xmlns="" id="{38E79A4C-FF94-481B-8EB2-BACED1998119}"/>
              </a:ext>
            </a:extLst>
          </p:cNvPr>
          <p:cNvPicPr>
            <a:picLocks noChangeAspect="1"/>
          </p:cNvPicPr>
          <p:nvPr/>
        </p:nvPicPr>
        <p:blipFill>
          <a:blip r:embed="rId12"/>
          <a:stretch>
            <a:fillRect/>
          </a:stretch>
        </p:blipFill>
        <p:spPr>
          <a:xfrm>
            <a:off x="7805747" y="4275565"/>
            <a:ext cx="4428186" cy="1755462"/>
          </a:xfrm>
          <a:prstGeom prst="rect">
            <a:avLst/>
          </a:prstGeom>
        </p:spPr>
      </p:pic>
    </p:spTree>
    <p:extLst>
      <p:ext uri="{BB962C8B-B14F-4D97-AF65-F5344CB8AC3E}">
        <p14:creationId xmlns:p14="http://schemas.microsoft.com/office/powerpoint/2010/main" val="31968233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1390918" y="320628"/>
            <a:ext cx="9962882" cy="786529"/>
          </a:xfrm>
        </p:spPr>
        <p:txBody>
          <a:bodyPr>
            <a:noAutofit/>
          </a:bodyPr>
          <a:lstStyle/>
          <a:p>
            <a:pPr algn="ctr"/>
            <a:r>
              <a:rPr lang="fr-FR" sz="3600" b="1" dirty="0"/>
              <a:t>Social Media powerhouses…</a:t>
            </a:r>
            <a:r>
              <a:rPr lang="en-CA" sz="3600" b="1" dirty="0">
                <a:solidFill>
                  <a:srgbClr val="0000FF"/>
                </a:solidFill>
                <a:latin typeface="Garamond"/>
                <a:cs typeface="Garamond"/>
              </a:rPr>
              <a:t>/</a:t>
            </a:r>
            <a:br>
              <a:rPr lang="en-CA" sz="3600" b="1" dirty="0">
                <a:solidFill>
                  <a:srgbClr val="0000FF"/>
                </a:solidFill>
                <a:latin typeface="Garamond"/>
                <a:cs typeface="Garamond"/>
              </a:rPr>
            </a:br>
            <a:r>
              <a:rPr lang="fr-FR" sz="3600" b="1" i="1" dirty="0">
                <a:solidFill>
                  <a:srgbClr val="0000FF"/>
                </a:solidFill>
              </a:rPr>
              <a:t>Las ‘potencias mundiales’ de las redes sociales</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427360"/>
            <a:ext cx="10515600" cy="4351338"/>
          </a:xfrm>
        </p:spPr>
        <p:txBody>
          <a:bodyPr>
            <a:normAutofit/>
          </a:bodyPr>
          <a:lstStyle/>
          <a:p>
            <a:pPr marL="285750" indent="-285750"/>
            <a:endParaRPr lang="es-ES" dirty="0" smtClean="0"/>
          </a:p>
          <a:p>
            <a:pPr marL="0" indent="0" algn="just">
              <a:buNone/>
            </a:pPr>
            <a:endParaRPr lang="es-ES" dirty="0"/>
          </a:p>
          <a:p>
            <a:endParaRPr lang="es-ES" dirty="0"/>
          </a:p>
          <a:p>
            <a:endParaRPr lang="es-CO" dirty="0"/>
          </a:p>
        </p:txBody>
      </p:sp>
      <p:sp>
        <p:nvSpPr>
          <p:cNvPr id="2" name="Rectángulo 1"/>
          <p:cNvSpPr/>
          <p:nvPr/>
        </p:nvSpPr>
        <p:spPr>
          <a:xfrm>
            <a:off x="948744" y="1516845"/>
            <a:ext cx="6276304" cy="4401205"/>
          </a:xfrm>
          <a:prstGeom prst="rect">
            <a:avLst/>
          </a:prstGeom>
        </p:spPr>
        <p:txBody>
          <a:bodyPr wrap="square">
            <a:spAutoFit/>
          </a:bodyPr>
          <a:lstStyle/>
          <a:p>
            <a:pPr marL="285750" indent="-285750">
              <a:buFont typeface="Wingdings" panose="05000000000000000000" pitchFamily="2" charset="2"/>
              <a:buChar char="ü"/>
            </a:pPr>
            <a:r>
              <a:rPr lang="es-MX" sz="2000" b="1" dirty="0"/>
              <a:t>En Twitter: Cuando Justin Bieber </a:t>
            </a:r>
            <a:r>
              <a:rPr lang="es-MX" sz="2000" b="1" dirty="0" err="1"/>
              <a:t>twitea</a:t>
            </a:r>
            <a:r>
              <a:rPr lang="es-MX" sz="2000" b="1" dirty="0"/>
              <a:t>, casi 65 millones de personas lo leen.  </a:t>
            </a:r>
            <a:endParaRPr lang="es-MX" sz="2000" b="1" dirty="0" smtClean="0"/>
          </a:p>
          <a:p>
            <a:endParaRPr lang="es-MX" sz="2000" b="1" dirty="0" smtClean="0"/>
          </a:p>
          <a:p>
            <a:pPr marL="285750" indent="-285750">
              <a:buFont typeface="Wingdings" panose="05000000000000000000" pitchFamily="2" charset="2"/>
              <a:buChar char="ü"/>
            </a:pPr>
            <a:r>
              <a:rPr lang="es-MX" sz="2000" b="1" dirty="0" smtClean="0"/>
              <a:t>En </a:t>
            </a:r>
            <a:r>
              <a:rPr lang="es-MX" sz="2000" b="1" dirty="0"/>
              <a:t>Instagram, 30.9 millones de personas ‘</a:t>
            </a:r>
            <a:r>
              <a:rPr lang="es-MX" sz="2000" b="1" dirty="0" err="1"/>
              <a:t>likea</a:t>
            </a:r>
            <a:r>
              <a:rPr lang="es-MX" sz="2000" b="1" dirty="0"/>
              <a:t>’  sus </a:t>
            </a:r>
            <a:r>
              <a:rPr lang="es-MX" sz="2000" b="1" dirty="0" err="1"/>
              <a:t>selfies</a:t>
            </a:r>
            <a:r>
              <a:rPr lang="es-MX" sz="2000" b="1" dirty="0"/>
              <a:t> sin camisa</a:t>
            </a:r>
            <a:r>
              <a:rPr lang="es-MX" sz="2000" b="1" dirty="0" smtClean="0"/>
              <a:t>.</a:t>
            </a:r>
          </a:p>
          <a:p>
            <a:endParaRPr lang="es-MX" sz="2000" b="1" dirty="0" smtClean="0"/>
          </a:p>
          <a:p>
            <a:pPr marL="285750" indent="-285750">
              <a:buFont typeface="Wingdings" panose="05000000000000000000" pitchFamily="2" charset="2"/>
              <a:buChar char="ü"/>
            </a:pPr>
            <a:r>
              <a:rPr lang="es-MX" sz="2000" b="1" dirty="0" smtClean="0"/>
              <a:t> </a:t>
            </a:r>
            <a:r>
              <a:rPr lang="es-MX" sz="2000" b="1" dirty="0"/>
              <a:t>76 millones de personas siguen su página Facebook y hacen ‘like’ a  cada uno de sus comentarios y </a:t>
            </a:r>
            <a:r>
              <a:rPr lang="es-MX" sz="2000" b="1" dirty="0" err="1"/>
              <a:t>posts</a:t>
            </a:r>
            <a:r>
              <a:rPr lang="es-MX" sz="2000" b="1" dirty="0"/>
              <a:t>. </a:t>
            </a:r>
            <a:endParaRPr lang="es-MX" sz="2000" b="1" dirty="0" smtClean="0"/>
          </a:p>
          <a:p>
            <a:endParaRPr lang="es-MX" sz="2000" b="1" dirty="0" smtClean="0"/>
          </a:p>
          <a:p>
            <a:pPr marL="285750" indent="-285750">
              <a:buFont typeface="Wingdings" panose="05000000000000000000" pitchFamily="2" charset="2"/>
              <a:buChar char="ü"/>
            </a:pPr>
            <a:r>
              <a:rPr lang="es-ES" sz="2000" b="1" dirty="0" smtClean="0"/>
              <a:t>Cristiano </a:t>
            </a:r>
            <a:r>
              <a:rPr lang="es-ES" sz="2000" b="1" dirty="0"/>
              <a:t>Ronaldo es, de lejos, el deportista más influyente del mundo. Tengamos en cuenta que el jugador </a:t>
            </a:r>
            <a:r>
              <a:rPr lang="es-ES" sz="2000" b="1" dirty="0" smtClean="0"/>
              <a:t>tiene: más </a:t>
            </a:r>
            <a:r>
              <a:rPr lang="es-ES" sz="2000" b="1" dirty="0"/>
              <a:t>de 86 millones de seguidores en </a:t>
            </a:r>
            <a:r>
              <a:rPr lang="es-ES" sz="2000" b="1" dirty="0" smtClean="0"/>
              <a:t>Twitter, 139 </a:t>
            </a:r>
            <a:r>
              <a:rPr lang="es-ES" sz="2000" b="1" dirty="0"/>
              <a:t>millones de seguidores en </a:t>
            </a:r>
            <a:r>
              <a:rPr lang="es-ES" sz="2000" b="1" dirty="0" smtClean="0"/>
              <a:t>Instagram, cerca </a:t>
            </a:r>
            <a:r>
              <a:rPr lang="es-ES" sz="2000" b="1" dirty="0"/>
              <a:t>de 123 millones de seguidores en Facebook.</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154" y="1235350"/>
            <a:ext cx="4726547" cy="4630042"/>
          </a:xfrm>
          <a:prstGeom prst="ellipse">
            <a:avLst/>
          </a:prstGeom>
          <a:ln>
            <a:noFill/>
          </a:ln>
          <a:effectLst>
            <a:softEdge rad="112500"/>
          </a:effectLst>
        </p:spPr>
      </p:pic>
    </p:spTree>
    <p:extLst>
      <p:ext uri="{BB962C8B-B14F-4D97-AF65-F5344CB8AC3E}">
        <p14:creationId xmlns:p14="http://schemas.microsoft.com/office/powerpoint/2010/main" val="1440402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1000"/>
                                        <p:tgtEl>
                                          <p:spTgt spid="2">
                                            <p:txEl>
                                              <p:pRg st="6" end="6"/>
                                            </p:txEl>
                                          </p:spTgt>
                                        </p:tgtEl>
                                      </p:cBhvr>
                                    </p:animEffect>
                                    <p:anim calcmode="lin" valueType="num">
                                      <p:cBhvr>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2577202" y="320629"/>
            <a:ext cx="7457079" cy="423280"/>
          </a:xfrm>
        </p:spPr>
        <p:txBody>
          <a:bodyPr>
            <a:noAutofit/>
          </a:bodyPr>
          <a:lstStyle/>
          <a:p>
            <a:pPr algn="ctr"/>
            <a:r>
              <a:rPr lang="fr-CA" sz="3600" b="1" i="1" dirty="0"/>
              <a:t>Multialfabetizaciones</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450761" y="1107158"/>
            <a:ext cx="11372045" cy="4552508"/>
          </a:xfrm>
        </p:spPr>
        <p:txBody>
          <a:bodyPr>
            <a:normAutofit/>
          </a:bodyPr>
          <a:lstStyle/>
          <a:p>
            <a:pPr marL="285750" indent="-285750"/>
            <a:endParaRPr lang="es-ES" dirty="0"/>
          </a:p>
          <a:p>
            <a:pPr marL="0" indent="0" algn="just">
              <a:buNone/>
            </a:pPr>
            <a:r>
              <a:rPr lang="es-MX" i="1" dirty="0"/>
              <a:t>Los textos digitales han ganado el potencial de ser </a:t>
            </a:r>
            <a:r>
              <a:rPr lang="es-MX" b="1" i="1" dirty="0"/>
              <a:t>multimodales </a:t>
            </a:r>
            <a:r>
              <a:rPr lang="es-MX" i="1" dirty="0"/>
              <a:t>(combinando diferentes formatos), </a:t>
            </a:r>
            <a:r>
              <a:rPr lang="es-MX" b="1" i="1" dirty="0" err="1"/>
              <a:t>hiperligados</a:t>
            </a:r>
            <a:r>
              <a:rPr lang="es-MX" i="1" dirty="0"/>
              <a:t> (Conectando medios y construyendo nuevas relaciones), e interactivos (permitiendo el acto de compartir, mezclar y participar) (Beach, 2009). Una vez que el texto se vuelve digital adquiere la capacidad de alcanzar diferentes tipos de audiencias y públicos. </a:t>
            </a:r>
            <a:r>
              <a:rPr lang="es-MX" i="1" dirty="0" err="1"/>
              <a:t>Boyd</a:t>
            </a:r>
            <a:r>
              <a:rPr lang="es-MX" i="1" dirty="0"/>
              <a:t> (2007) señala que cuando un texto pasa de públicos no mediados a </a:t>
            </a:r>
            <a:r>
              <a:rPr lang="es-MX" b="1" i="1" dirty="0"/>
              <a:t>públicos mediados </a:t>
            </a:r>
            <a:r>
              <a:rPr lang="es-MX" i="1" dirty="0"/>
              <a:t>e interconectados, se generan ‘diferencias arquitectónicas fundamentales que afectan la interacción social’ (p. 8)</a:t>
            </a:r>
            <a:endParaRPr lang="fr-FR" i="1" dirty="0"/>
          </a:p>
          <a:p>
            <a:pPr marL="0" indent="0" algn="just">
              <a:buNone/>
            </a:pPr>
            <a:r>
              <a:rPr lang="fr-FR" dirty="0"/>
              <a:t>(</a:t>
            </a:r>
            <a:r>
              <a:rPr lang="fr-FR" dirty="0" err="1"/>
              <a:t>Citado</a:t>
            </a:r>
            <a:r>
              <a:rPr lang="fr-FR" dirty="0"/>
              <a:t> por Funk, </a:t>
            </a:r>
            <a:r>
              <a:rPr lang="fr-FR" dirty="0" err="1"/>
              <a:t>Kellner</a:t>
            </a:r>
            <a:r>
              <a:rPr lang="fr-FR" dirty="0"/>
              <a:t> y Share, 2016, p. 5)</a:t>
            </a:r>
          </a:p>
          <a:p>
            <a:pPr marL="0" indent="0" algn="just">
              <a:buNone/>
            </a:pPr>
            <a:endParaRPr lang="es-ES" dirty="0"/>
          </a:p>
          <a:p>
            <a:endParaRPr lang="es-ES" dirty="0"/>
          </a:p>
          <a:p>
            <a:endParaRPr lang="es-CO" dirty="0"/>
          </a:p>
        </p:txBody>
      </p:sp>
    </p:spTree>
    <p:extLst>
      <p:ext uri="{BB962C8B-B14F-4D97-AF65-F5344CB8AC3E}">
        <p14:creationId xmlns:p14="http://schemas.microsoft.com/office/powerpoint/2010/main" val="3001554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 xmlns:a16="http://schemas.microsoft.com/office/drawing/2014/main" id="{6BC3FA51-B606-FB48-963C-DB4BB880C5A2}"/>
              </a:ext>
            </a:extLst>
          </p:cNvPr>
          <p:cNvSpPr>
            <a:spLocks noGrp="1"/>
          </p:cNvSpPr>
          <p:nvPr>
            <p:ph type="title"/>
          </p:nvPr>
        </p:nvSpPr>
        <p:spPr>
          <a:xfrm>
            <a:off x="1014248" y="153306"/>
            <a:ext cx="9196081" cy="953852"/>
          </a:xfrm>
        </p:spPr>
        <p:txBody>
          <a:bodyPr>
            <a:noAutofit/>
          </a:bodyPr>
          <a:lstStyle/>
          <a:p>
            <a:pPr algn="ctr"/>
            <a:r>
              <a:rPr lang="es-MX" sz="3600" b="1" i="1" dirty="0"/>
              <a:t>Tecnologías contemporáneas, medios y alfabetismos</a:t>
            </a:r>
            <a:endParaRPr lang="en-US" sz="3600" b="1"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xmlns="" id="{8B0CAF2B-5DA0-4B6F-899E-341710C10AE2}"/>
              </a:ext>
            </a:extLst>
          </p:cNvPr>
          <p:cNvSpPr>
            <a:spLocks noGrp="1"/>
          </p:cNvSpPr>
          <p:nvPr>
            <p:ph idx="1"/>
          </p:nvPr>
        </p:nvSpPr>
        <p:spPr>
          <a:xfrm>
            <a:off x="838200" y="1107158"/>
            <a:ext cx="10515600" cy="4351338"/>
          </a:xfrm>
        </p:spPr>
        <p:txBody>
          <a:bodyPr>
            <a:normAutofit/>
          </a:bodyPr>
          <a:lstStyle/>
          <a:p>
            <a:pPr marL="285750" indent="-285750"/>
            <a:endParaRPr lang="es-ES" dirty="0"/>
          </a:p>
          <a:p>
            <a:pPr marL="0" indent="0" algn="just">
              <a:buNone/>
            </a:pPr>
            <a:endParaRPr lang="es-ES" dirty="0"/>
          </a:p>
          <a:p>
            <a:endParaRPr lang="es-ES" dirty="0"/>
          </a:p>
          <a:p>
            <a:endParaRPr lang="es-CO" dirty="0"/>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t="17913" r="271" b="7580"/>
          <a:stretch/>
        </p:blipFill>
        <p:spPr>
          <a:xfrm>
            <a:off x="8458838" y="2024052"/>
            <a:ext cx="3417437" cy="3252128"/>
          </a:xfrm>
          <a:prstGeom prst="roundRect">
            <a:avLst>
              <a:gd name="adj" fmla="val 8594"/>
            </a:avLst>
          </a:prstGeom>
          <a:solidFill>
            <a:srgbClr val="FFFFFF">
              <a:shade val="85000"/>
            </a:srgbClr>
          </a:solidFill>
          <a:ln>
            <a:noFill/>
          </a:ln>
          <a:effectLst/>
        </p:spPr>
      </p:pic>
      <p:sp>
        <p:nvSpPr>
          <p:cNvPr id="7" name="Marcador de contenido 2">
            <a:extLst>
              <a:ext uri="{FF2B5EF4-FFF2-40B4-BE49-F238E27FC236}">
                <a16:creationId xmlns:a16="http://schemas.microsoft.com/office/drawing/2014/main" xmlns="" id="{6E3BC0C4-3F75-43F1-AA29-7820EC2A6E39}"/>
              </a:ext>
            </a:extLst>
          </p:cNvPr>
          <p:cNvSpPr txBox="1">
            <a:spLocks/>
          </p:cNvSpPr>
          <p:nvPr/>
        </p:nvSpPr>
        <p:spPr>
          <a:xfrm>
            <a:off x="193183" y="1260464"/>
            <a:ext cx="8175848" cy="530519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v"/>
            </a:pPr>
            <a:r>
              <a:rPr lang="es-MX" dirty="0" smtClean="0"/>
              <a:t> Posibilidades de búsqueda Huellas</a:t>
            </a:r>
          </a:p>
          <a:p>
            <a:pPr>
              <a:lnSpc>
                <a:spcPct val="120000"/>
              </a:lnSpc>
              <a:buFont typeface="Wingdings" panose="05000000000000000000" pitchFamily="2" charset="2"/>
              <a:buChar char="v"/>
            </a:pPr>
            <a:r>
              <a:rPr lang="es-MX" dirty="0" smtClean="0"/>
              <a:t> Los mensajes ganan visibilidad y el público se vuelve menos visible para los creadores</a:t>
            </a:r>
          </a:p>
          <a:p>
            <a:pPr>
              <a:lnSpc>
                <a:spcPct val="120000"/>
              </a:lnSpc>
              <a:buFont typeface="Wingdings" panose="05000000000000000000" pitchFamily="2" charset="2"/>
              <a:buChar char="v"/>
            </a:pPr>
            <a:r>
              <a:rPr lang="es-MX" dirty="0" smtClean="0"/>
              <a:t> Audiencia, propósito, tecnología y contexto  tienen una influencia sobre  la comunicación</a:t>
            </a:r>
          </a:p>
          <a:p>
            <a:pPr>
              <a:lnSpc>
                <a:spcPct val="120000"/>
              </a:lnSpc>
              <a:buFont typeface="Wingdings" panose="05000000000000000000" pitchFamily="2" charset="2"/>
              <a:buChar char="v"/>
            </a:pPr>
            <a:r>
              <a:rPr lang="es-MX" dirty="0" smtClean="0"/>
              <a:t> La construcción de la normalidad</a:t>
            </a:r>
          </a:p>
          <a:p>
            <a:pPr>
              <a:lnSpc>
                <a:spcPct val="120000"/>
              </a:lnSpc>
              <a:buFont typeface="Wingdings" panose="05000000000000000000" pitchFamily="2" charset="2"/>
              <a:buChar char="v"/>
            </a:pPr>
            <a:r>
              <a:rPr lang="es-MX" dirty="0" smtClean="0"/>
              <a:t> Aprender alfabetismo mediático crítico  (CML por sus siglas en inglés) a través de la producción de medios</a:t>
            </a:r>
          </a:p>
          <a:p>
            <a:pPr>
              <a:lnSpc>
                <a:spcPct val="120000"/>
              </a:lnSpc>
              <a:buFont typeface="Wingdings" panose="05000000000000000000" pitchFamily="2" charset="2"/>
              <a:buChar char="v"/>
            </a:pPr>
            <a:r>
              <a:rPr lang="es-MX" dirty="0" smtClean="0"/>
              <a:t> Interseccionalidad, identidad y las políticas de representación</a:t>
            </a:r>
          </a:p>
          <a:p>
            <a:pPr>
              <a:lnSpc>
                <a:spcPct val="120000"/>
              </a:lnSpc>
              <a:buFont typeface="Wingdings" panose="05000000000000000000" pitchFamily="2" charset="2"/>
              <a:buChar char="v"/>
            </a:pPr>
            <a:r>
              <a:rPr lang="es-MX" dirty="0" smtClean="0"/>
              <a:t> Involucramiento crítico de la clase social</a:t>
            </a:r>
          </a:p>
          <a:p>
            <a:pPr>
              <a:lnSpc>
                <a:spcPct val="120000"/>
              </a:lnSpc>
              <a:buFont typeface="Wingdings" panose="05000000000000000000" pitchFamily="2" charset="2"/>
              <a:buChar char="v"/>
            </a:pPr>
            <a:r>
              <a:rPr lang="es-MX" dirty="0" smtClean="0"/>
              <a:t> Mirar de cerca los temas de la raza y racismo</a:t>
            </a:r>
          </a:p>
          <a:p>
            <a:pPr>
              <a:lnSpc>
                <a:spcPct val="120000"/>
              </a:lnSpc>
              <a:buFont typeface="Wingdings" panose="05000000000000000000" pitchFamily="2" charset="2"/>
              <a:buChar char="v"/>
            </a:pPr>
            <a:r>
              <a:rPr lang="es-MX" dirty="0" smtClean="0"/>
              <a:t> Problematizar el género y la sexualidad</a:t>
            </a:r>
          </a:p>
          <a:p>
            <a:pPr>
              <a:lnSpc>
                <a:spcPct val="120000"/>
              </a:lnSpc>
              <a:buFont typeface="Wingdings" panose="05000000000000000000" pitchFamily="2" charset="2"/>
              <a:buChar char="v"/>
            </a:pPr>
            <a:r>
              <a:rPr lang="es-MX" dirty="0" smtClean="0"/>
              <a:t> Promover la democracia y la ciudadanía global</a:t>
            </a:r>
          </a:p>
          <a:p>
            <a:pPr algn="r">
              <a:lnSpc>
                <a:spcPct val="120000"/>
              </a:lnSpc>
            </a:pPr>
            <a:r>
              <a:rPr lang="fr-FR" dirty="0" smtClean="0"/>
              <a:t>(Funk, </a:t>
            </a:r>
            <a:r>
              <a:rPr lang="fr-FR" dirty="0" err="1" smtClean="0"/>
              <a:t>Kellner</a:t>
            </a:r>
            <a:r>
              <a:rPr lang="fr-FR" dirty="0" smtClean="0"/>
              <a:t> &amp; Share, 2016)</a:t>
            </a:r>
          </a:p>
          <a:p>
            <a:endParaRPr lang="es-CO" dirty="0"/>
          </a:p>
        </p:txBody>
      </p:sp>
    </p:spTree>
    <p:extLst>
      <p:ext uri="{BB962C8B-B14F-4D97-AF65-F5344CB8AC3E}">
        <p14:creationId xmlns:p14="http://schemas.microsoft.com/office/powerpoint/2010/main" val="1490941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1000"/>
                                        <p:tgtEl>
                                          <p:spTgt spid="7">
                                            <p:txEl>
                                              <p:pRg st="1" end="1"/>
                                            </p:txEl>
                                          </p:spTgt>
                                        </p:tgtEl>
                                      </p:cBhvr>
                                    </p:animEffect>
                                    <p:anim calcmode="lin" valueType="num">
                                      <p:cBhvr>
                                        <p:cTn id="4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fade">
                                      <p:cBhvr>
                                        <p:cTn id="46" dur="1000"/>
                                        <p:tgtEl>
                                          <p:spTgt spid="7">
                                            <p:txEl>
                                              <p:pRg st="2" end="2"/>
                                            </p:txEl>
                                          </p:spTgt>
                                        </p:tgtEl>
                                      </p:cBhvr>
                                    </p:animEffect>
                                    <p:anim calcmode="lin" valueType="num">
                                      <p:cBhvr>
                                        <p:cTn id="4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1000"/>
                                        <p:tgtEl>
                                          <p:spTgt spid="7">
                                            <p:txEl>
                                              <p:pRg st="3" end="3"/>
                                            </p:txEl>
                                          </p:spTgt>
                                        </p:tgtEl>
                                      </p:cBhvr>
                                    </p:animEffect>
                                    <p:anim calcmode="lin" valueType="num">
                                      <p:cBhvr>
                                        <p:cTn id="5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fade">
                                      <p:cBhvr>
                                        <p:cTn id="60" dur="1000"/>
                                        <p:tgtEl>
                                          <p:spTgt spid="7">
                                            <p:txEl>
                                              <p:pRg st="4" end="4"/>
                                            </p:txEl>
                                          </p:spTgt>
                                        </p:tgtEl>
                                      </p:cBhvr>
                                    </p:animEffect>
                                    <p:anim calcmode="lin" valueType="num">
                                      <p:cBhvr>
                                        <p:cTn id="6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0"/>
                                        <p:tgtEl>
                                          <p:spTgt spid="7">
                                            <p:txEl>
                                              <p:pRg st="5" end="5"/>
                                            </p:txEl>
                                          </p:spTgt>
                                        </p:tgtEl>
                                      </p:cBhvr>
                                    </p:animEffect>
                                    <p:anim calcmode="lin" valueType="num">
                                      <p:cBhvr>
                                        <p:cTn id="6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7">
                                            <p:txEl>
                                              <p:pRg st="6" end="6"/>
                                            </p:txEl>
                                          </p:spTgt>
                                        </p:tgtEl>
                                        <p:attrNameLst>
                                          <p:attrName>style.visibility</p:attrName>
                                        </p:attrNameLst>
                                      </p:cBhvr>
                                      <p:to>
                                        <p:strVal val="visible"/>
                                      </p:to>
                                    </p:set>
                                    <p:animEffect transition="in" filter="fade">
                                      <p:cBhvr>
                                        <p:cTn id="74" dur="1000"/>
                                        <p:tgtEl>
                                          <p:spTgt spid="7">
                                            <p:txEl>
                                              <p:pRg st="6" end="6"/>
                                            </p:txEl>
                                          </p:spTgt>
                                        </p:tgtEl>
                                      </p:cBhvr>
                                    </p:animEffect>
                                    <p:anim calcmode="lin" valueType="num">
                                      <p:cBhvr>
                                        <p:cTn id="7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
                                            <p:txEl>
                                              <p:pRg st="7" end="7"/>
                                            </p:txEl>
                                          </p:spTgt>
                                        </p:tgtEl>
                                        <p:attrNameLst>
                                          <p:attrName>style.visibility</p:attrName>
                                        </p:attrNameLst>
                                      </p:cBhvr>
                                      <p:to>
                                        <p:strVal val="visible"/>
                                      </p:to>
                                    </p:set>
                                    <p:animEffect transition="in" filter="fade">
                                      <p:cBhvr>
                                        <p:cTn id="81" dur="1000"/>
                                        <p:tgtEl>
                                          <p:spTgt spid="7">
                                            <p:txEl>
                                              <p:pRg st="7" end="7"/>
                                            </p:txEl>
                                          </p:spTgt>
                                        </p:tgtEl>
                                      </p:cBhvr>
                                    </p:animEffect>
                                    <p:anim calcmode="lin" valueType="num">
                                      <p:cBhvr>
                                        <p:cTn id="8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7">
                                            <p:txEl>
                                              <p:pRg st="8" end="8"/>
                                            </p:txEl>
                                          </p:spTgt>
                                        </p:tgtEl>
                                        <p:attrNameLst>
                                          <p:attrName>style.visibility</p:attrName>
                                        </p:attrNameLst>
                                      </p:cBhvr>
                                      <p:to>
                                        <p:strVal val="visible"/>
                                      </p:to>
                                    </p:set>
                                    <p:animEffect transition="in" filter="fade">
                                      <p:cBhvr>
                                        <p:cTn id="88" dur="1000"/>
                                        <p:tgtEl>
                                          <p:spTgt spid="7">
                                            <p:txEl>
                                              <p:pRg st="8" end="8"/>
                                            </p:txEl>
                                          </p:spTgt>
                                        </p:tgtEl>
                                      </p:cBhvr>
                                    </p:animEffect>
                                    <p:anim calcmode="lin" valueType="num">
                                      <p:cBhvr>
                                        <p:cTn id="8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9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7">
                                            <p:txEl>
                                              <p:pRg st="9" end="9"/>
                                            </p:txEl>
                                          </p:spTgt>
                                        </p:tgtEl>
                                        <p:attrNameLst>
                                          <p:attrName>style.visibility</p:attrName>
                                        </p:attrNameLst>
                                      </p:cBhvr>
                                      <p:to>
                                        <p:strVal val="visible"/>
                                      </p:to>
                                    </p:set>
                                    <p:animEffect transition="in" filter="fade">
                                      <p:cBhvr>
                                        <p:cTn id="95" dur="1000"/>
                                        <p:tgtEl>
                                          <p:spTgt spid="7">
                                            <p:txEl>
                                              <p:pRg st="9" end="9"/>
                                            </p:txEl>
                                          </p:spTgt>
                                        </p:tgtEl>
                                      </p:cBhvr>
                                    </p:animEffect>
                                    <p:anim calcmode="lin" valueType="num">
                                      <p:cBhvr>
                                        <p:cTn id="96"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7">
                                            <p:txEl>
                                              <p:pRg st="10" end="10"/>
                                            </p:txEl>
                                          </p:spTgt>
                                        </p:tgtEl>
                                        <p:attrNameLst>
                                          <p:attrName>style.visibility</p:attrName>
                                        </p:attrNameLst>
                                      </p:cBhvr>
                                      <p:to>
                                        <p:strVal val="visible"/>
                                      </p:to>
                                    </p:set>
                                    <p:animEffect transition="in" filter="fade">
                                      <p:cBhvr>
                                        <p:cTn id="102" dur="1000"/>
                                        <p:tgtEl>
                                          <p:spTgt spid="7">
                                            <p:txEl>
                                              <p:pRg st="10" end="10"/>
                                            </p:txEl>
                                          </p:spTgt>
                                        </p:tgtEl>
                                      </p:cBhvr>
                                    </p:animEffect>
                                    <p:anim calcmode="lin" valueType="num">
                                      <p:cBhvr>
                                        <p:cTn id="10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104"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1859</Words>
  <Application>Microsoft Office PowerPoint</Application>
  <PresentationFormat>Panorámica</PresentationFormat>
  <Paragraphs>184</Paragraphs>
  <Slides>26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Aharoni</vt:lpstr>
      <vt:lpstr>Arial</vt:lpstr>
      <vt:lpstr>Arial Black</vt:lpstr>
      <vt:lpstr>Calibri</vt:lpstr>
      <vt:lpstr>Calibri Light</vt:lpstr>
      <vt:lpstr>Garamond</vt:lpstr>
      <vt:lpstr>Times New Roman</vt:lpstr>
      <vt:lpstr>Wingdings</vt:lpstr>
      <vt:lpstr>Tema de Office</vt:lpstr>
      <vt:lpstr>Presentación de PowerPoint</vt:lpstr>
      <vt:lpstr>Punto de partida</vt:lpstr>
      <vt:lpstr>Punto de partida</vt:lpstr>
      <vt:lpstr>Los consumidores de los medios de comunicación somos  consumidores y productores</vt:lpstr>
      <vt:lpstr>Presentación de PowerPoint</vt:lpstr>
      <vt:lpstr>   Redes sociales y movimientos sociales</vt:lpstr>
      <vt:lpstr>Social Media powerhouses…/ Las ‘potencias mundiales’ de las redes sociales</vt:lpstr>
      <vt:lpstr>Multialfabetizaciones</vt:lpstr>
      <vt:lpstr>Tecnologías contemporáneas, medios y alfabetismos</vt:lpstr>
      <vt:lpstr>Alfabetización Crítica Mediática (ACM)</vt:lpstr>
      <vt:lpstr>Proyecto de Medios: Los profesores, los medios y la alfabetización mediática</vt:lpstr>
      <vt:lpstr>Proyecto de Medios: Los profesores, los medios y la alfabetización mediática</vt:lpstr>
      <vt:lpstr>Desarrollando una perspectiva crítica</vt:lpstr>
      <vt:lpstr>Desarrollando una perspectiva crítica</vt:lpstr>
      <vt:lpstr>El contexto para la educación mediática</vt:lpstr>
      <vt:lpstr>El contexto para la educación mediática</vt:lpstr>
      <vt:lpstr>El contexto para la educación mediática</vt:lpstr>
      <vt:lpstr>El contexto para la educación mediática</vt:lpstr>
      <vt:lpstr>El contexto para la educación mediática</vt:lpstr>
      <vt:lpstr>El contexto para la educación mediática</vt:lpstr>
      <vt:lpstr>Educación, medios y educación sobre medios</vt:lpstr>
      <vt:lpstr>Educación, medios y educación sobre medios</vt:lpstr>
      <vt:lpstr>¿Cuál es el impacto que tienen las redes sociales en la sociedad  y la democracia?</vt:lpstr>
      <vt:lpstr>Presentación de PowerPoint</vt:lpstr>
      <vt:lpstr>Actividad</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User PC Compaq 18</cp:lastModifiedBy>
  <cp:revision>77</cp:revision>
  <dcterms:created xsi:type="dcterms:W3CDTF">2020-03-16T18:27:16Z</dcterms:created>
  <dcterms:modified xsi:type="dcterms:W3CDTF">2020-07-24T07:12:13Z</dcterms:modified>
</cp:coreProperties>
</file>